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64" autoAdjust="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8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5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2191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04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037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72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23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7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4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4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6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8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0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5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5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C05E-F503-446C-B9DC-B5EC467A0F2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1C5B76-5633-459B-9934-E86DACD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8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c/index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s/index.php" TargetMode="External"/><Relationship Id="rId2" Type="http://schemas.openxmlformats.org/officeDocument/2006/relationships/hyperlink" Target="https://www.w3schools.com/c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java/default.asp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c/index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91" y="0"/>
            <a:ext cx="12048309" cy="2262781"/>
          </a:xfrm>
        </p:spPr>
        <p:txBody>
          <a:bodyPr/>
          <a:lstStyle/>
          <a:p>
            <a:pPr algn="ctr"/>
            <a:r>
              <a:rPr lang="en-US" dirty="0"/>
              <a:t>Fundamental of Programming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5851" y="2556375"/>
            <a:ext cx="8107680" cy="4301625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Lecture # 01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Hammad Ali Shah</a:t>
            </a:r>
          </a:p>
          <a:p>
            <a:pPr algn="ctr"/>
            <a:r>
              <a:rPr lang="en-US" dirty="0"/>
              <a:t>Department of Computer Science</a:t>
            </a:r>
          </a:p>
          <a:p>
            <a:pPr algn="ctr"/>
            <a:r>
              <a:rPr lang="en-US" dirty="0"/>
              <a:t>City University of Sciences and Information Technology, </a:t>
            </a:r>
          </a:p>
          <a:p>
            <a:pPr algn="ctr"/>
            <a:r>
              <a:rPr lang="en-US" dirty="0"/>
              <a:t>CUSIT Peshawar.  </a:t>
            </a:r>
          </a:p>
          <a:p>
            <a:pPr algn="ctr"/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13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77" y="940526"/>
            <a:ext cx="10006148" cy="500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45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907" y="153056"/>
            <a:ext cx="8911687" cy="761345"/>
          </a:xfrm>
        </p:spPr>
        <p:txBody>
          <a:bodyPr/>
          <a:lstStyle/>
          <a:p>
            <a:r>
              <a:rPr lang="en-US" altLang="en-US" dirty="0"/>
              <a:t>Basics of a Typical C++ Environment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70709" y="1253837"/>
            <a:ext cx="3959225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Phases of C++ Programs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</a:rPr>
              <a:t>Edit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</a:rPr>
              <a:t>Preprocess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</a:rPr>
              <a:t>Compile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</a:rPr>
              <a:t>Link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</a:rPr>
              <a:t>Load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</a:rPr>
              <a:t>Execute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  <p:grpSp>
        <p:nvGrpSpPr>
          <p:cNvPr id="6" name="Group 157"/>
          <p:cNvGrpSpPr>
            <a:grpSpLocks/>
          </p:cNvGrpSpPr>
          <p:nvPr/>
        </p:nvGrpSpPr>
        <p:grpSpPr bwMode="auto">
          <a:xfrm>
            <a:off x="5129934" y="914401"/>
            <a:ext cx="4656138" cy="5572125"/>
            <a:chOff x="2638" y="762"/>
            <a:chExt cx="2933" cy="3510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638" y="2381"/>
              <a:ext cx="756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2638" y="1545"/>
              <a:ext cx="756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638" y="2381"/>
              <a:ext cx="756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844" y="2472"/>
              <a:ext cx="342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ea typeface="Mincho" charset="-128"/>
                </a:rPr>
                <a:t>Loader</a:t>
              </a:r>
              <a:endParaRPr lang="en-US" altLang="en-US" sz="1200">
                <a:solidFill>
                  <a:srgbClr val="000000"/>
                </a:solidFill>
                <a:ea typeface="Mincho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ea typeface="Mincho" charset="-128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3396" y="912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3396" y="1305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3396" y="2525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720" y="2310"/>
              <a:ext cx="486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indent="22860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AvantGarde" pitchFamily="34" charset="0"/>
                </a:rPr>
                <a:t>Primary</a:t>
              </a:r>
              <a:endParaRPr lang="en-US" altLang="en-US" sz="1000">
                <a:solidFill>
                  <a:srgbClr val="000000"/>
                </a:solidFill>
                <a:latin typeface="Times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AvantGarde" pitchFamily="34" charset="0"/>
                </a:rPr>
                <a:t>Memory</a:t>
              </a:r>
              <a:endParaRPr lang="en-US" altLang="en-US" sz="1000">
                <a:solidFill>
                  <a:srgbClr val="000000"/>
                </a:solidFill>
                <a:latin typeface="Times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396" y="3533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4260" y="2304"/>
              <a:ext cx="108" cy="960"/>
              <a:chOff x="0" y="0"/>
              <a:chExt cx="19999" cy="19999"/>
            </a:xfrm>
          </p:grpSpPr>
          <p:sp>
            <p:nvSpPr>
              <p:cNvPr id="151" name="Arc 15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4 h 21600"/>
                  <a:gd name="T4" fmla="*/ 0 w 21600"/>
                  <a:gd name="T5" fmla="*/ 1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Arc 16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4 h 21600"/>
                  <a:gd name="T4" fmla="*/ 0 w 21600"/>
                  <a:gd name="T5" fmla="*/ 1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Arc 17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4 h 21600"/>
                  <a:gd name="T4" fmla="*/ 0 w 21600"/>
                  <a:gd name="T5" fmla="*/ 1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Arc 18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4 h 21600"/>
                  <a:gd name="T4" fmla="*/ 0 w 21600"/>
                  <a:gd name="T5" fmla="*/ 1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19"/>
            <p:cNvGrpSpPr>
              <a:grpSpLocks/>
            </p:cNvGrpSpPr>
            <p:nvPr/>
          </p:nvGrpSpPr>
          <p:grpSpPr bwMode="auto">
            <a:xfrm>
              <a:off x="4260" y="3312"/>
              <a:ext cx="108" cy="960"/>
              <a:chOff x="0" y="0"/>
              <a:chExt cx="19999" cy="19999"/>
            </a:xfrm>
          </p:grpSpPr>
          <p:sp>
            <p:nvSpPr>
              <p:cNvPr id="147" name="Arc 20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4 h 21600"/>
                  <a:gd name="T4" fmla="*/ 0 w 21600"/>
                  <a:gd name="T5" fmla="*/ 1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Arc 21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4 h 21600"/>
                  <a:gd name="T4" fmla="*/ 0 w 21600"/>
                  <a:gd name="T5" fmla="*/ 1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Arc 22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4 h 21600"/>
                  <a:gd name="T4" fmla="*/ 0 w 21600"/>
                  <a:gd name="T5" fmla="*/ 1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Arc 23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4 h 21600"/>
                  <a:gd name="T4" fmla="*/ 0 w 21600"/>
                  <a:gd name="T5" fmla="*/ 1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4260" y="768"/>
              <a:ext cx="108" cy="288"/>
              <a:chOff x="0" y="0"/>
              <a:chExt cx="19999" cy="20001"/>
            </a:xfrm>
          </p:grpSpPr>
          <p:sp>
            <p:nvSpPr>
              <p:cNvPr id="143" name="Arc 25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5 h 21600"/>
                  <a:gd name="T4" fmla="*/ 0 w 21600"/>
                  <a:gd name="T5" fmla="*/ 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Arc 26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5 h 21600"/>
                  <a:gd name="T4" fmla="*/ 0 w 21600"/>
                  <a:gd name="T5" fmla="*/ 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Arc 27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5 h 21600"/>
                  <a:gd name="T4" fmla="*/ 0 w 21600"/>
                  <a:gd name="T5" fmla="*/ 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Arc 28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5 h 21600"/>
                  <a:gd name="T4" fmla="*/ 0 w 21600"/>
                  <a:gd name="T5" fmla="*/ 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Arc 29"/>
            <p:cNvSpPr>
              <a:spLocks/>
            </p:cNvSpPr>
            <p:nvPr/>
          </p:nvSpPr>
          <p:spPr bwMode="auto">
            <a:xfrm>
              <a:off x="4260" y="1155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Arc 30"/>
            <p:cNvSpPr>
              <a:spLocks/>
            </p:cNvSpPr>
            <p:nvPr/>
          </p:nvSpPr>
          <p:spPr bwMode="auto">
            <a:xfrm flipV="1">
              <a:off x="4260" y="1371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Arc 31"/>
            <p:cNvSpPr>
              <a:spLocks/>
            </p:cNvSpPr>
            <p:nvPr/>
          </p:nvSpPr>
          <p:spPr bwMode="auto">
            <a:xfrm flipH="1">
              <a:off x="4314" y="1299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Arc 32"/>
            <p:cNvSpPr>
              <a:spLocks/>
            </p:cNvSpPr>
            <p:nvPr/>
          </p:nvSpPr>
          <p:spPr bwMode="auto">
            <a:xfrm flipH="1" flipV="1">
              <a:off x="4314" y="1227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33"/>
            <p:cNvSpPr>
              <a:spLocks noChangeArrowheads="1"/>
            </p:cNvSpPr>
            <p:nvPr/>
          </p:nvSpPr>
          <p:spPr bwMode="auto">
            <a:xfrm>
              <a:off x="4419" y="787"/>
              <a:ext cx="1149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Program is created in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the editor and stored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on disk.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1"/>
            </a:p>
          </p:txBody>
        </p:sp>
        <p:sp>
          <p:nvSpPr>
            <p:cNvPr id="24" name="Rectangle 34"/>
            <p:cNvSpPr>
              <a:spLocks noChangeArrowheads="1"/>
            </p:cNvSpPr>
            <p:nvPr/>
          </p:nvSpPr>
          <p:spPr bwMode="auto">
            <a:xfrm>
              <a:off x="4419" y="1218"/>
              <a:ext cx="1149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Preprocessor program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processes the code.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1"/>
            </a:p>
          </p:txBody>
        </p:sp>
        <p:sp>
          <p:nvSpPr>
            <p:cNvPr id="25" name="Rectangle 35"/>
            <p:cNvSpPr>
              <a:spLocks noChangeArrowheads="1"/>
            </p:cNvSpPr>
            <p:nvPr/>
          </p:nvSpPr>
          <p:spPr bwMode="auto">
            <a:xfrm>
              <a:off x="4422" y="2703"/>
              <a:ext cx="114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Loader puts program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in memory.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1"/>
            </a:p>
          </p:txBody>
        </p:sp>
        <p:sp>
          <p:nvSpPr>
            <p:cNvPr id="26" name="Rectangle 36"/>
            <p:cNvSpPr>
              <a:spLocks noChangeArrowheads="1"/>
            </p:cNvSpPr>
            <p:nvPr/>
          </p:nvSpPr>
          <p:spPr bwMode="auto">
            <a:xfrm>
              <a:off x="4419" y="3518"/>
              <a:ext cx="1149" cy="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CPU takes each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instruction and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executes it, possibly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storing new data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values as the program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executes.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1"/>
            </a:p>
          </p:txBody>
        </p:sp>
        <p:sp>
          <p:nvSpPr>
            <p:cNvPr id="27" name="Freeform 37"/>
            <p:cNvSpPr>
              <a:spLocks/>
            </p:cNvSpPr>
            <p:nvPr/>
          </p:nvSpPr>
          <p:spPr bwMode="auto">
            <a:xfrm>
              <a:off x="2638" y="1545"/>
              <a:ext cx="756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38"/>
            <p:cNvSpPr>
              <a:spLocks noChangeArrowheads="1"/>
            </p:cNvSpPr>
            <p:nvPr/>
          </p:nvSpPr>
          <p:spPr bwMode="auto">
            <a:xfrm>
              <a:off x="2790" y="1635"/>
              <a:ext cx="45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ea typeface="Mincho" charset="-128"/>
                </a:rPr>
                <a:t>Compiler</a:t>
              </a:r>
              <a:endParaRPr lang="en-US" altLang="en-US" sz="1200">
                <a:solidFill>
                  <a:srgbClr val="000000"/>
                </a:solidFill>
                <a:ea typeface="Mincho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ea typeface="Mincho" charset="-128"/>
              </a:endParaRPr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3396" y="1689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" name="Group 40"/>
            <p:cNvGrpSpPr>
              <a:grpSpLocks/>
            </p:cNvGrpSpPr>
            <p:nvPr/>
          </p:nvGrpSpPr>
          <p:grpSpPr bwMode="auto">
            <a:xfrm>
              <a:off x="4260" y="1538"/>
              <a:ext cx="108" cy="288"/>
              <a:chOff x="0" y="0"/>
              <a:chExt cx="19999" cy="20001"/>
            </a:xfrm>
          </p:grpSpPr>
          <p:sp>
            <p:nvSpPr>
              <p:cNvPr id="139" name="Arc 41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5 h 21600"/>
                  <a:gd name="T4" fmla="*/ 0 w 21600"/>
                  <a:gd name="T5" fmla="*/ 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Arc 42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5 h 21600"/>
                  <a:gd name="T4" fmla="*/ 0 w 21600"/>
                  <a:gd name="T5" fmla="*/ 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Arc 43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5 h 21600"/>
                  <a:gd name="T4" fmla="*/ 0 w 21600"/>
                  <a:gd name="T5" fmla="*/ 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Arc 44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69 w 21600"/>
                  <a:gd name="T3" fmla="*/ 15 h 21600"/>
                  <a:gd name="T4" fmla="*/ 0 w 21600"/>
                  <a:gd name="T5" fmla="*/ 1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Rectangle 45"/>
            <p:cNvSpPr>
              <a:spLocks noChangeArrowheads="1"/>
            </p:cNvSpPr>
            <p:nvPr/>
          </p:nvSpPr>
          <p:spPr bwMode="auto">
            <a:xfrm>
              <a:off x="4419" y="1520"/>
              <a:ext cx="1149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Compiler creates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object code and stores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it on disk.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1"/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auto">
            <a:xfrm>
              <a:off x="3396" y="2072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rc 47"/>
            <p:cNvSpPr>
              <a:spLocks/>
            </p:cNvSpPr>
            <p:nvPr/>
          </p:nvSpPr>
          <p:spPr bwMode="auto">
            <a:xfrm>
              <a:off x="4260" y="1921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rc 48"/>
            <p:cNvSpPr>
              <a:spLocks/>
            </p:cNvSpPr>
            <p:nvPr/>
          </p:nvSpPr>
          <p:spPr bwMode="auto">
            <a:xfrm flipV="1">
              <a:off x="4260" y="2137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Arc 49"/>
            <p:cNvSpPr>
              <a:spLocks/>
            </p:cNvSpPr>
            <p:nvPr/>
          </p:nvSpPr>
          <p:spPr bwMode="auto">
            <a:xfrm flipH="1">
              <a:off x="4314" y="2065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Arc 50"/>
            <p:cNvSpPr>
              <a:spLocks/>
            </p:cNvSpPr>
            <p:nvPr/>
          </p:nvSpPr>
          <p:spPr bwMode="auto">
            <a:xfrm flipH="1" flipV="1">
              <a:off x="4314" y="1993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51"/>
            <p:cNvSpPr>
              <a:spLocks noChangeArrowheads="1"/>
            </p:cNvSpPr>
            <p:nvPr/>
          </p:nvSpPr>
          <p:spPr bwMode="auto">
            <a:xfrm>
              <a:off x="4419" y="1920"/>
              <a:ext cx="11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Linker links the object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code with the libraries,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creates </a:t>
              </a:r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 executable file </a:t>
              </a:r>
              <a:r>
                <a:rPr lang="en-US" altLang="en-US" sz="1200" b="1">
                  <a:solidFill>
                    <a:srgbClr val="000000"/>
                  </a:solidFill>
                  <a:latin typeface="Times" panose="02020603050405020304" pitchFamily="18" charset="0"/>
                </a:rPr>
                <a:t>and stores it on disk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1">
                <a:cs typeface="Courier New" panose="02070309020205020404" pitchFamily="49" charset="0"/>
              </a:endParaRPr>
            </a:p>
          </p:txBody>
        </p:sp>
        <p:grpSp>
          <p:nvGrpSpPr>
            <p:cNvPr id="38" name="Group 52"/>
            <p:cNvGrpSpPr>
              <a:grpSpLocks/>
            </p:cNvGrpSpPr>
            <p:nvPr/>
          </p:nvGrpSpPr>
          <p:grpSpPr bwMode="auto">
            <a:xfrm>
              <a:off x="2638" y="762"/>
              <a:ext cx="756" cy="288"/>
              <a:chOff x="0" y="0"/>
              <a:chExt cx="20000" cy="20000"/>
            </a:xfrm>
          </p:grpSpPr>
          <p:sp>
            <p:nvSpPr>
              <p:cNvPr id="136" name="Freeform 53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5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Rectangle 55"/>
              <p:cNvSpPr>
                <a:spLocks noChangeArrowheads="1"/>
              </p:cNvSpPr>
              <p:nvPr/>
            </p:nvSpPr>
            <p:spPr bwMode="auto">
              <a:xfrm>
                <a:off x="5464" y="6306"/>
                <a:ext cx="9060" cy="7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ea typeface="Mincho" charset="-128"/>
                  </a:rPr>
                  <a:t>Editor</a:t>
                </a:r>
                <a:endParaRPr lang="en-US" altLang="en-US" sz="1200">
                  <a:solidFill>
                    <a:srgbClr val="000000"/>
                  </a:solidFill>
                  <a:ea typeface="Mincho" charset="-128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ea typeface="Mincho" charset="-128"/>
                </a:endParaRPr>
              </a:p>
            </p:txBody>
          </p:sp>
        </p:grpSp>
        <p:grpSp>
          <p:nvGrpSpPr>
            <p:cNvPr id="39" name="Group 56"/>
            <p:cNvGrpSpPr>
              <a:grpSpLocks/>
            </p:cNvGrpSpPr>
            <p:nvPr/>
          </p:nvGrpSpPr>
          <p:grpSpPr bwMode="auto">
            <a:xfrm>
              <a:off x="2638" y="1161"/>
              <a:ext cx="756" cy="288"/>
              <a:chOff x="0" y="0"/>
              <a:chExt cx="20000" cy="20000"/>
            </a:xfrm>
          </p:grpSpPr>
          <p:sp>
            <p:nvSpPr>
              <p:cNvPr id="132" name="Freeform 5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" name="Group 58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34" name="Freeform 59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Rectangle 60"/>
                <p:cNvSpPr>
                  <a:spLocks noChangeArrowheads="1"/>
                </p:cNvSpPr>
                <p:nvPr/>
              </p:nvSpPr>
              <p:spPr bwMode="auto">
                <a:xfrm>
                  <a:off x="1179" y="5861"/>
                  <a:ext cx="17631" cy="78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>
                      <a:solidFill>
                        <a:srgbClr val="000000"/>
                      </a:solidFill>
                      <a:ea typeface="Mincho" charset="-128"/>
                    </a:rPr>
                    <a:t>Preprocessor</a:t>
                  </a:r>
                  <a:endParaRPr lang="en-US" altLang="en-US" sz="1200">
                    <a:solidFill>
                      <a:srgbClr val="000000"/>
                    </a:solidFill>
                    <a:ea typeface="Mincho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ea typeface="Mincho" charset="-128"/>
                  </a:endParaRPr>
                </a:p>
              </p:txBody>
            </p:sp>
          </p:grpSp>
        </p:grpSp>
        <p:grpSp>
          <p:nvGrpSpPr>
            <p:cNvPr id="40" name="Group 61"/>
            <p:cNvGrpSpPr>
              <a:grpSpLocks/>
            </p:cNvGrpSpPr>
            <p:nvPr/>
          </p:nvGrpSpPr>
          <p:grpSpPr bwMode="auto">
            <a:xfrm>
              <a:off x="2638" y="1928"/>
              <a:ext cx="756" cy="288"/>
              <a:chOff x="0" y="0"/>
              <a:chExt cx="20000" cy="20000"/>
            </a:xfrm>
          </p:grpSpPr>
          <p:sp>
            <p:nvSpPr>
              <p:cNvPr id="128" name="Freeform 62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9" name="Group 63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30" name="Freeform 6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Rectangle 65"/>
                <p:cNvSpPr>
                  <a:spLocks noChangeArrowheads="1"/>
                </p:cNvSpPr>
                <p:nvPr/>
              </p:nvSpPr>
              <p:spPr bwMode="auto">
                <a:xfrm>
                  <a:off x="5464" y="5889"/>
                  <a:ext cx="9060" cy="7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>
                      <a:solidFill>
                        <a:srgbClr val="000000"/>
                      </a:solidFill>
                      <a:ea typeface="Mincho" charset="-128"/>
                    </a:rPr>
                    <a:t>Linker</a:t>
                  </a:r>
                  <a:endParaRPr lang="en-US" altLang="en-US" sz="1200">
                    <a:solidFill>
                      <a:srgbClr val="000000"/>
                    </a:solidFill>
                    <a:ea typeface="Mincho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ea typeface="Mincho" charset="-128"/>
                  </a:endParaRPr>
                </a:p>
              </p:txBody>
            </p:sp>
          </p:grpSp>
        </p:grpSp>
        <p:grpSp>
          <p:nvGrpSpPr>
            <p:cNvPr id="41" name="Group 66"/>
            <p:cNvGrpSpPr>
              <a:grpSpLocks/>
            </p:cNvGrpSpPr>
            <p:nvPr/>
          </p:nvGrpSpPr>
          <p:grpSpPr bwMode="auto">
            <a:xfrm>
              <a:off x="2638" y="3389"/>
              <a:ext cx="756" cy="288"/>
              <a:chOff x="0" y="0"/>
              <a:chExt cx="20000" cy="20000"/>
            </a:xfrm>
          </p:grpSpPr>
          <p:grpSp>
            <p:nvGrpSpPr>
              <p:cNvPr id="122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26" name="Freeform 68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Rectangle 69"/>
                <p:cNvSpPr>
                  <a:spLocks noChangeArrowheads="1"/>
                </p:cNvSpPr>
                <p:nvPr/>
              </p:nvSpPr>
              <p:spPr bwMode="auto">
                <a:xfrm>
                  <a:off x="9750" y="12222"/>
                  <a:ext cx="488" cy="2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/>
                    <a:t> 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23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24" name="Freeform 71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Rectangle 72"/>
                <p:cNvSpPr>
                  <a:spLocks noChangeArrowheads="1"/>
                </p:cNvSpPr>
                <p:nvPr/>
              </p:nvSpPr>
              <p:spPr bwMode="auto">
                <a:xfrm>
                  <a:off x="7607" y="6667"/>
                  <a:ext cx="4774" cy="7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>
                      <a:solidFill>
                        <a:srgbClr val="000000"/>
                      </a:solidFill>
                      <a:ea typeface="Mincho" charset="-128"/>
                    </a:rPr>
                    <a:t>CPU</a:t>
                  </a:r>
                  <a:endParaRPr lang="en-US" altLang="en-US" sz="1200">
                    <a:solidFill>
                      <a:srgbClr val="000000"/>
                    </a:solidFill>
                    <a:ea typeface="Mincho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ea typeface="Mincho" charset="-128"/>
                  </a:endParaRPr>
                </a:p>
              </p:txBody>
            </p:sp>
          </p:grpSp>
        </p:grpSp>
        <p:sp>
          <p:nvSpPr>
            <p:cNvPr id="42" name="Rectangle 73"/>
            <p:cNvSpPr>
              <a:spLocks noChangeArrowheads="1"/>
            </p:cNvSpPr>
            <p:nvPr/>
          </p:nvSpPr>
          <p:spPr bwMode="auto">
            <a:xfrm>
              <a:off x="3720" y="3310"/>
              <a:ext cx="486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indent="22860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AvantGarde" pitchFamily="34" charset="0"/>
                </a:rPr>
                <a:t>Primary</a:t>
              </a:r>
              <a:endParaRPr lang="en-US" altLang="en-US" sz="1000">
                <a:solidFill>
                  <a:srgbClr val="000000"/>
                </a:solidFill>
                <a:latin typeface="Times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AvantGarde" pitchFamily="34" charset="0"/>
                </a:rPr>
                <a:t>Memory</a:t>
              </a:r>
              <a:endParaRPr lang="en-US" altLang="en-US" sz="1000">
                <a:solidFill>
                  <a:srgbClr val="000000"/>
                </a:solidFill>
                <a:latin typeface="Times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43" name="Group 74"/>
            <p:cNvGrpSpPr>
              <a:grpSpLocks/>
            </p:cNvGrpSpPr>
            <p:nvPr/>
          </p:nvGrpSpPr>
          <p:grpSpPr bwMode="auto">
            <a:xfrm>
              <a:off x="3720" y="3477"/>
              <a:ext cx="487" cy="764"/>
              <a:chOff x="-2" y="1"/>
              <a:chExt cx="20003" cy="19999"/>
            </a:xfrm>
          </p:grpSpPr>
          <p:sp>
            <p:nvSpPr>
              <p:cNvPr id="112" name="Rectangle 75"/>
              <p:cNvSpPr>
                <a:spLocks noChangeArrowheads="1"/>
              </p:cNvSpPr>
              <p:nvPr/>
            </p:nvSpPr>
            <p:spPr bwMode="auto">
              <a:xfrm>
                <a:off x="8336" y="12593"/>
                <a:ext cx="2237" cy="5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indent="22860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altLang="en-US" sz="1000">
                  <a:solidFill>
                    <a:srgbClr val="000000"/>
                  </a:solidFill>
                  <a:latin typeface="Times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altLang="en-US" sz="1000">
                  <a:solidFill>
                    <a:srgbClr val="000000"/>
                  </a:solidFill>
                  <a:latin typeface="Times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altLang="en-US" sz="1000">
                  <a:solidFill>
                    <a:srgbClr val="000000"/>
                  </a:solidFill>
                  <a:latin typeface="Times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" name="Freeform 76"/>
              <p:cNvSpPr>
                <a:spLocks/>
              </p:cNvSpPr>
              <p:nvPr/>
            </p:nvSpPr>
            <p:spPr bwMode="auto">
              <a:xfrm>
                <a:off x="-2" y="1"/>
                <a:ext cx="19837" cy="19999"/>
              </a:xfrm>
              <a:custGeom>
                <a:avLst/>
                <a:gdLst>
                  <a:gd name="T0" fmla="*/ 19179 w 20000"/>
                  <a:gd name="T1" fmla="*/ 0 h 20000"/>
                  <a:gd name="T2" fmla="*/ 19179 w 20000"/>
                  <a:gd name="T3" fmla="*/ 19985 h 20000"/>
                  <a:gd name="T4" fmla="*/ 0 w 20000"/>
                  <a:gd name="T5" fmla="*/ 19985 h 20000"/>
                  <a:gd name="T6" fmla="*/ 0 w 20000"/>
                  <a:gd name="T7" fmla="*/ 0 h 20000"/>
                  <a:gd name="T8" fmla="*/ 19179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77"/>
              <p:cNvSpPr>
                <a:spLocks/>
              </p:cNvSpPr>
              <p:nvPr/>
            </p:nvSpPr>
            <p:spPr bwMode="auto">
              <a:xfrm>
                <a:off x="35" y="22"/>
                <a:ext cx="19966" cy="2493"/>
              </a:xfrm>
              <a:custGeom>
                <a:avLst/>
                <a:gdLst>
                  <a:gd name="T0" fmla="*/ 19811 w 20000"/>
                  <a:gd name="T1" fmla="*/ 0 h 20000"/>
                  <a:gd name="T2" fmla="*/ 19811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9811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78"/>
              <p:cNvSpPr>
                <a:spLocks/>
              </p:cNvSpPr>
              <p:nvPr/>
            </p:nvSpPr>
            <p:spPr bwMode="auto">
              <a:xfrm>
                <a:off x="35" y="2536"/>
                <a:ext cx="19966" cy="2515"/>
              </a:xfrm>
              <a:custGeom>
                <a:avLst/>
                <a:gdLst>
                  <a:gd name="T0" fmla="*/ 19811 w 20000"/>
                  <a:gd name="T1" fmla="*/ 0 h 20000"/>
                  <a:gd name="T2" fmla="*/ 19811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9811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79"/>
              <p:cNvSpPr>
                <a:spLocks/>
              </p:cNvSpPr>
              <p:nvPr/>
            </p:nvSpPr>
            <p:spPr bwMode="auto">
              <a:xfrm>
                <a:off x="35" y="5009"/>
                <a:ext cx="19966" cy="2493"/>
              </a:xfrm>
              <a:custGeom>
                <a:avLst/>
                <a:gdLst>
                  <a:gd name="T0" fmla="*/ 19811 w 20000"/>
                  <a:gd name="T1" fmla="*/ 0 h 20000"/>
                  <a:gd name="T2" fmla="*/ 19811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9811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Freeform 80"/>
              <p:cNvSpPr>
                <a:spLocks/>
              </p:cNvSpPr>
              <p:nvPr/>
            </p:nvSpPr>
            <p:spPr bwMode="auto">
              <a:xfrm>
                <a:off x="35" y="7512"/>
                <a:ext cx="19966" cy="2494"/>
              </a:xfrm>
              <a:custGeom>
                <a:avLst/>
                <a:gdLst>
                  <a:gd name="T0" fmla="*/ 19811 w 20000"/>
                  <a:gd name="T1" fmla="*/ 0 h 20000"/>
                  <a:gd name="T2" fmla="*/ 19811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9811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Freeform 81"/>
              <p:cNvSpPr>
                <a:spLocks/>
              </p:cNvSpPr>
              <p:nvPr/>
            </p:nvSpPr>
            <p:spPr bwMode="auto">
              <a:xfrm>
                <a:off x="35" y="10006"/>
                <a:ext cx="19966" cy="2493"/>
              </a:xfrm>
              <a:custGeom>
                <a:avLst/>
                <a:gdLst>
                  <a:gd name="T0" fmla="*/ 19811 w 20000"/>
                  <a:gd name="T1" fmla="*/ 0 h 20000"/>
                  <a:gd name="T2" fmla="*/ 19811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9811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Freeform 82"/>
              <p:cNvSpPr>
                <a:spLocks/>
              </p:cNvSpPr>
              <p:nvPr/>
            </p:nvSpPr>
            <p:spPr bwMode="auto">
              <a:xfrm>
                <a:off x="35" y="12510"/>
                <a:ext cx="19966" cy="4997"/>
              </a:xfrm>
              <a:custGeom>
                <a:avLst/>
                <a:gdLst>
                  <a:gd name="T0" fmla="*/ 19811 w 20000"/>
                  <a:gd name="T1" fmla="*/ 0 h 20000"/>
                  <a:gd name="T2" fmla="*/ 19811 w 20000"/>
                  <a:gd name="T3" fmla="*/ 19 h 20000"/>
                  <a:gd name="T4" fmla="*/ 0 w 20000"/>
                  <a:gd name="T5" fmla="*/ 19 h 20000"/>
                  <a:gd name="T6" fmla="*/ 0 w 20000"/>
                  <a:gd name="T7" fmla="*/ 0 h 20000"/>
                  <a:gd name="T8" fmla="*/ 19811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58"/>
                    </a:lnTo>
                    <a:lnTo>
                      <a:pt x="0" y="19958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Freeform 83"/>
              <p:cNvSpPr>
                <a:spLocks/>
              </p:cNvSpPr>
              <p:nvPr/>
            </p:nvSpPr>
            <p:spPr bwMode="auto">
              <a:xfrm>
                <a:off x="35" y="17507"/>
                <a:ext cx="19966" cy="2493"/>
              </a:xfrm>
              <a:custGeom>
                <a:avLst/>
                <a:gdLst>
                  <a:gd name="T0" fmla="*/ 19811 w 20000"/>
                  <a:gd name="T1" fmla="*/ 0 h 20000"/>
                  <a:gd name="T2" fmla="*/ 19811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9811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Rectangle 84"/>
              <p:cNvSpPr>
                <a:spLocks noChangeArrowheads="1"/>
              </p:cNvSpPr>
              <p:nvPr/>
            </p:nvSpPr>
            <p:spPr bwMode="auto">
              <a:xfrm>
                <a:off x="8890" y="12510"/>
                <a:ext cx="2237" cy="5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indent="22860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altLang="en-US" sz="1000">
                  <a:solidFill>
                    <a:srgbClr val="000000"/>
                  </a:solidFill>
                  <a:latin typeface="Times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altLang="en-US" sz="1000">
                  <a:solidFill>
                    <a:srgbClr val="000000"/>
                  </a:solidFill>
                  <a:latin typeface="Times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700" b="1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altLang="en-US" sz="1000">
                  <a:solidFill>
                    <a:srgbClr val="000000"/>
                  </a:solidFill>
                  <a:latin typeface="Times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44" name="Group 85"/>
            <p:cNvGrpSpPr>
              <a:grpSpLocks/>
            </p:cNvGrpSpPr>
            <p:nvPr/>
          </p:nvGrpSpPr>
          <p:grpSpPr bwMode="auto">
            <a:xfrm>
              <a:off x="3720" y="2477"/>
              <a:ext cx="487" cy="765"/>
              <a:chOff x="0" y="0"/>
              <a:chExt cx="20000" cy="20000"/>
            </a:xfrm>
          </p:grpSpPr>
          <p:sp>
            <p:nvSpPr>
              <p:cNvPr id="101" name="Freeform 86"/>
              <p:cNvSpPr>
                <a:spLocks/>
              </p:cNvSpPr>
              <p:nvPr/>
            </p:nvSpPr>
            <p:spPr bwMode="auto">
              <a:xfrm>
                <a:off x="0" y="0"/>
                <a:ext cx="19834" cy="19969"/>
              </a:xfrm>
              <a:custGeom>
                <a:avLst/>
                <a:gdLst>
                  <a:gd name="T0" fmla="*/ 19166 w 20000"/>
                  <a:gd name="T1" fmla="*/ 0 h 20000"/>
                  <a:gd name="T2" fmla="*/ 19166 w 20000"/>
                  <a:gd name="T3" fmla="*/ 19835 h 20000"/>
                  <a:gd name="T4" fmla="*/ 0 w 20000"/>
                  <a:gd name="T5" fmla="*/ 19835 h 20000"/>
                  <a:gd name="T6" fmla="*/ 0 w 20000"/>
                  <a:gd name="T7" fmla="*/ 0 h 20000"/>
                  <a:gd name="T8" fmla="*/ 1916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87"/>
              <p:cNvSpPr>
                <a:spLocks/>
              </p:cNvSpPr>
              <p:nvPr/>
            </p:nvSpPr>
            <p:spPr bwMode="auto">
              <a:xfrm>
                <a:off x="37" y="21"/>
                <a:ext cx="19963" cy="2490"/>
              </a:xfrm>
              <a:custGeom>
                <a:avLst/>
                <a:gdLst>
                  <a:gd name="T0" fmla="*/ 19796 w 20000"/>
                  <a:gd name="T1" fmla="*/ 0 h 20000"/>
                  <a:gd name="T2" fmla="*/ 19796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979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88"/>
              <p:cNvSpPr>
                <a:spLocks/>
              </p:cNvSpPr>
              <p:nvPr/>
            </p:nvSpPr>
            <p:spPr bwMode="auto">
              <a:xfrm>
                <a:off x="37" y="2531"/>
                <a:ext cx="19963" cy="2511"/>
              </a:xfrm>
              <a:custGeom>
                <a:avLst/>
                <a:gdLst>
                  <a:gd name="T0" fmla="*/ 19796 w 20000"/>
                  <a:gd name="T1" fmla="*/ 0 h 20000"/>
                  <a:gd name="T2" fmla="*/ 19796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979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" name="Group 89"/>
              <p:cNvGrpSpPr>
                <a:grpSpLocks/>
              </p:cNvGrpSpPr>
              <p:nvPr/>
            </p:nvGrpSpPr>
            <p:grpSpPr bwMode="auto">
              <a:xfrm>
                <a:off x="37" y="5042"/>
                <a:ext cx="19963" cy="14958"/>
                <a:chOff x="-4" y="-1"/>
                <a:chExt cx="20008" cy="20001"/>
              </a:xfrm>
            </p:grpSpPr>
            <p:sp>
              <p:nvSpPr>
                <p:cNvPr id="105" name="Rectangle 90"/>
                <p:cNvSpPr>
                  <a:spLocks noChangeArrowheads="1"/>
                </p:cNvSpPr>
                <p:nvPr/>
              </p:nvSpPr>
              <p:spPr bwMode="auto">
                <a:xfrm>
                  <a:off x="8314" y="10112"/>
                  <a:ext cx="2242" cy="7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indent="22860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altLang="en-US" sz="1000">
                    <a:solidFill>
                      <a:srgbClr val="000000"/>
                    </a:solidFill>
                    <a:latin typeface="Times" panose="02020603050405020304" pitchFamily="18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altLang="en-US" sz="1000">
                    <a:solidFill>
                      <a:srgbClr val="000000"/>
                    </a:solidFill>
                    <a:latin typeface="Times" panose="02020603050405020304" pitchFamily="18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altLang="en-US" sz="1000">
                    <a:solidFill>
                      <a:srgbClr val="000000"/>
                    </a:solidFill>
                    <a:latin typeface="Times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06" name="Freeform 91"/>
                <p:cNvSpPr>
                  <a:spLocks/>
                </p:cNvSpPr>
                <p:nvPr/>
              </p:nvSpPr>
              <p:spPr bwMode="auto">
                <a:xfrm>
                  <a:off x="-4" y="-1"/>
                  <a:ext cx="20008" cy="3330"/>
                </a:xfrm>
                <a:custGeom>
                  <a:avLst/>
                  <a:gdLst>
                    <a:gd name="T0" fmla="*/ 20021 w 20000"/>
                    <a:gd name="T1" fmla="*/ 0 h 20000"/>
                    <a:gd name="T2" fmla="*/ 20021 w 20000"/>
                    <a:gd name="T3" fmla="*/ 2 h 20000"/>
                    <a:gd name="T4" fmla="*/ 0 w 20000"/>
                    <a:gd name="T5" fmla="*/ 2 h 20000"/>
                    <a:gd name="T6" fmla="*/ 0 w 20000"/>
                    <a:gd name="T7" fmla="*/ 0 h 20000"/>
                    <a:gd name="T8" fmla="*/ 20021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Freeform 92"/>
                <p:cNvSpPr>
                  <a:spLocks/>
                </p:cNvSpPr>
                <p:nvPr/>
              </p:nvSpPr>
              <p:spPr bwMode="auto">
                <a:xfrm>
                  <a:off x="-4" y="3329"/>
                  <a:ext cx="20008" cy="3328"/>
                </a:xfrm>
                <a:custGeom>
                  <a:avLst/>
                  <a:gdLst>
                    <a:gd name="T0" fmla="*/ 20021 w 20000"/>
                    <a:gd name="T1" fmla="*/ 0 h 20000"/>
                    <a:gd name="T2" fmla="*/ 20021 w 20000"/>
                    <a:gd name="T3" fmla="*/ 2 h 20000"/>
                    <a:gd name="T4" fmla="*/ 0 w 20000"/>
                    <a:gd name="T5" fmla="*/ 2 h 20000"/>
                    <a:gd name="T6" fmla="*/ 0 w 20000"/>
                    <a:gd name="T7" fmla="*/ 0 h 20000"/>
                    <a:gd name="T8" fmla="*/ 20021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93"/>
                <p:cNvSpPr>
                  <a:spLocks/>
                </p:cNvSpPr>
                <p:nvPr/>
              </p:nvSpPr>
              <p:spPr bwMode="auto">
                <a:xfrm>
                  <a:off x="-4" y="6657"/>
                  <a:ext cx="20008" cy="3329"/>
                </a:xfrm>
                <a:custGeom>
                  <a:avLst/>
                  <a:gdLst>
                    <a:gd name="T0" fmla="*/ 20021 w 20000"/>
                    <a:gd name="T1" fmla="*/ 0 h 20000"/>
                    <a:gd name="T2" fmla="*/ 20021 w 20000"/>
                    <a:gd name="T3" fmla="*/ 2 h 20000"/>
                    <a:gd name="T4" fmla="*/ 0 w 20000"/>
                    <a:gd name="T5" fmla="*/ 2 h 20000"/>
                    <a:gd name="T6" fmla="*/ 0 w 20000"/>
                    <a:gd name="T7" fmla="*/ 0 h 20000"/>
                    <a:gd name="T8" fmla="*/ 20021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Freeform 94"/>
                <p:cNvSpPr>
                  <a:spLocks/>
                </p:cNvSpPr>
                <p:nvPr/>
              </p:nvSpPr>
              <p:spPr bwMode="auto">
                <a:xfrm>
                  <a:off x="-4" y="10000"/>
                  <a:ext cx="20008" cy="6672"/>
                </a:xfrm>
                <a:custGeom>
                  <a:avLst/>
                  <a:gdLst>
                    <a:gd name="T0" fmla="*/ 20021 w 20000"/>
                    <a:gd name="T1" fmla="*/ 0 h 20000"/>
                    <a:gd name="T2" fmla="*/ 20021 w 20000"/>
                    <a:gd name="T3" fmla="*/ 82 h 20000"/>
                    <a:gd name="T4" fmla="*/ 0 w 20000"/>
                    <a:gd name="T5" fmla="*/ 82 h 20000"/>
                    <a:gd name="T6" fmla="*/ 0 w 20000"/>
                    <a:gd name="T7" fmla="*/ 0 h 20000"/>
                    <a:gd name="T8" fmla="*/ 20021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58"/>
                      </a:lnTo>
                      <a:lnTo>
                        <a:pt x="0" y="19958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Freeform 95"/>
                <p:cNvSpPr>
                  <a:spLocks/>
                </p:cNvSpPr>
                <p:nvPr/>
              </p:nvSpPr>
              <p:spPr bwMode="auto">
                <a:xfrm>
                  <a:off x="-4" y="16672"/>
                  <a:ext cx="20008" cy="3328"/>
                </a:xfrm>
                <a:custGeom>
                  <a:avLst/>
                  <a:gdLst>
                    <a:gd name="T0" fmla="*/ 20021 w 20000"/>
                    <a:gd name="T1" fmla="*/ 0 h 20000"/>
                    <a:gd name="T2" fmla="*/ 20021 w 20000"/>
                    <a:gd name="T3" fmla="*/ 2 h 20000"/>
                    <a:gd name="T4" fmla="*/ 0 w 20000"/>
                    <a:gd name="T5" fmla="*/ 2 h 20000"/>
                    <a:gd name="T6" fmla="*/ 0 w 20000"/>
                    <a:gd name="T7" fmla="*/ 0 h 20000"/>
                    <a:gd name="T8" fmla="*/ 20021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Rectangle 96"/>
                <p:cNvSpPr>
                  <a:spLocks noChangeArrowheads="1"/>
                </p:cNvSpPr>
                <p:nvPr/>
              </p:nvSpPr>
              <p:spPr bwMode="auto">
                <a:xfrm>
                  <a:off x="8870" y="10000"/>
                  <a:ext cx="2242" cy="72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indent="22860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altLang="en-US" sz="1000">
                    <a:solidFill>
                      <a:srgbClr val="000000"/>
                    </a:solidFill>
                    <a:latin typeface="Times" panose="02020603050405020304" pitchFamily="18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altLang="en-US" sz="1000">
                    <a:solidFill>
                      <a:srgbClr val="000000"/>
                    </a:solidFill>
                    <a:latin typeface="Times" panose="02020603050405020304" pitchFamily="18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altLang="en-US" sz="1000">
                    <a:solidFill>
                      <a:srgbClr val="000000"/>
                    </a:solidFill>
                    <a:latin typeface="Times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grpSp>
          <p:nvGrpSpPr>
            <p:cNvPr id="45" name="Group 97"/>
            <p:cNvGrpSpPr>
              <a:grpSpLocks/>
            </p:cNvGrpSpPr>
            <p:nvPr/>
          </p:nvGrpSpPr>
          <p:grpSpPr bwMode="auto">
            <a:xfrm>
              <a:off x="3720" y="815"/>
              <a:ext cx="486" cy="195"/>
              <a:chOff x="0" y="1"/>
              <a:chExt cx="20000" cy="19999"/>
            </a:xfrm>
          </p:grpSpPr>
          <p:grpSp>
            <p:nvGrpSpPr>
              <p:cNvPr id="91" name="Group 98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98" name="Oval 99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en-US" sz="180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99" name="Freeform 100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86 w 20000"/>
                    <a:gd name="T1" fmla="*/ 0 h 20000"/>
                    <a:gd name="T2" fmla="*/ 19886 w 20000"/>
                    <a:gd name="T3" fmla="*/ 4492 h 20000"/>
                    <a:gd name="T4" fmla="*/ 0 w 20000"/>
                    <a:gd name="T5" fmla="*/ 4492 h 20000"/>
                    <a:gd name="T6" fmla="*/ 0 w 20000"/>
                    <a:gd name="T7" fmla="*/ 0 h 20000"/>
                    <a:gd name="T8" fmla="*/ 198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Oval 101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en-US" sz="1800">
                    <a:latin typeface="Verdana" panose="020B0604030504040204" pitchFamily="34" charset="0"/>
                  </a:endParaRPr>
                </a:p>
              </p:txBody>
            </p:sp>
          </p:grpSp>
          <p:sp>
            <p:nvSpPr>
              <p:cNvPr id="92" name="Oval 102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93" name="Freeform 103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86 w 20000"/>
                  <a:gd name="T1" fmla="*/ 0 h 20000"/>
                  <a:gd name="T2" fmla="*/ 19886 w 20000"/>
                  <a:gd name="T3" fmla="*/ 4402 h 20000"/>
                  <a:gd name="T4" fmla="*/ 0 w 20000"/>
                  <a:gd name="T5" fmla="*/ 4402 h 20000"/>
                  <a:gd name="T6" fmla="*/ 0 w 20000"/>
                  <a:gd name="T7" fmla="*/ 0 h 20000"/>
                  <a:gd name="T8" fmla="*/ 198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04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8112 w 20000"/>
                  <a:gd name="T1" fmla="*/ 0 h 20000"/>
                  <a:gd name="T2" fmla="*/ 18112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811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Rectangle 105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ea typeface="Mincho" charset="-128"/>
                  </a:rPr>
                  <a:t>Disk</a:t>
                </a:r>
                <a:endParaRPr lang="en-US" altLang="en-US" sz="1200">
                  <a:solidFill>
                    <a:srgbClr val="000000"/>
                  </a:solidFill>
                  <a:ea typeface="Mincho" charset="-128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ea typeface="Mincho" charset="-128"/>
                </a:endParaRPr>
              </a:p>
            </p:txBody>
          </p:sp>
          <p:sp>
            <p:nvSpPr>
              <p:cNvPr id="96" name="Freeform 106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806 w 20000"/>
                  <a:gd name="T1" fmla="*/ 0 h 20000"/>
                  <a:gd name="T2" fmla="*/ 18806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880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Oval 107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1800"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46" name="Group 108"/>
            <p:cNvGrpSpPr>
              <a:grpSpLocks/>
            </p:cNvGrpSpPr>
            <p:nvPr/>
          </p:nvGrpSpPr>
          <p:grpSpPr bwMode="auto">
            <a:xfrm>
              <a:off x="3720" y="1207"/>
              <a:ext cx="486" cy="195"/>
              <a:chOff x="0" y="1"/>
              <a:chExt cx="20000" cy="19999"/>
            </a:xfrm>
          </p:grpSpPr>
          <p:grpSp>
            <p:nvGrpSpPr>
              <p:cNvPr id="81" name="Group 109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88" name="Oval 110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en-US" sz="180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89" name="Freeform 111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86 w 20000"/>
                    <a:gd name="T1" fmla="*/ 0 h 20000"/>
                    <a:gd name="T2" fmla="*/ 19886 w 20000"/>
                    <a:gd name="T3" fmla="*/ 4492 h 20000"/>
                    <a:gd name="T4" fmla="*/ 0 w 20000"/>
                    <a:gd name="T5" fmla="*/ 4492 h 20000"/>
                    <a:gd name="T6" fmla="*/ 0 w 20000"/>
                    <a:gd name="T7" fmla="*/ 0 h 20000"/>
                    <a:gd name="T8" fmla="*/ 198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Oval 112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en-US" sz="1800">
                    <a:latin typeface="Verdana" panose="020B0604030504040204" pitchFamily="34" charset="0"/>
                  </a:endParaRPr>
                </a:p>
              </p:txBody>
            </p:sp>
          </p:grpSp>
          <p:sp>
            <p:nvSpPr>
              <p:cNvPr id="82" name="Oval 113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83" name="Freeform 114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86 w 20000"/>
                  <a:gd name="T1" fmla="*/ 0 h 20000"/>
                  <a:gd name="T2" fmla="*/ 19886 w 20000"/>
                  <a:gd name="T3" fmla="*/ 4402 h 20000"/>
                  <a:gd name="T4" fmla="*/ 0 w 20000"/>
                  <a:gd name="T5" fmla="*/ 4402 h 20000"/>
                  <a:gd name="T6" fmla="*/ 0 w 20000"/>
                  <a:gd name="T7" fmla="*/ 0 h 20000"/>
                  <a:gd name="T8" fmla="*/ 198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115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8112 w 20000"/>
                  <a:gd name="T1" fmla="*/ 0 h 20000"/>
                  <a:gd name="T2" fmla="*/ 18112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811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Rectangle 116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ea typeface="Mincho" charset="-128"/>
                  </a:rPr>
                  <a:t>Disk</a:t>
                </a:r>
                <a:endParaRPr lang="en-US" altLang="en-US" sz="1200">
                  <a:solidFill>
                    <a:srgbClr val="000000"/>
                  </a:solidFill>
                  <a:ea typeface="Mincho" charset="-128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ea typeface="Mincho" charset="-128"/>
                </a:endParaRPr>
              </a:p>
            </p:txBody>
          </p:sp>
          <p:sp>
            <p:nvSpPr>
              <p:cNvPr id="86" name="Freeform 117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806 w 20000"/>
                  <a:gd name="T1" fmla="*/ 0 h 20000"/>
                  <a:gd name="T2" fmla="*/ 18806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880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Oval 118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1800"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47" name="Group 119"/>
            <p:cNvGrpSpPr>
              <a:grpSpLocks/>
            </p:cNvGrpSpPr>
            <p:nvPr/>
          </p:nvGrpSpPr>
          <p:grpSpPr bwMode="auto">
            <a:xfrm>
              <a:off x="3720" y="1595"/>
              <a:ext cx="486" cy="195"/>
              <a:chOff x="0" y="1"/>
              <a:chExt cx="20000" cy="19999"/>
            </a:xfrm>
          </p:grpSpPr>
          <p:grpSp>
            <p:nvGrpSpPr>
              <p:cNvPr id="71" name="Group 120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78" name="Oval 121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en-US" sz="180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79" name="Freeform 122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86 w 20000"/>
                    <a:gd name="T1" fmla="*/ 0 h 20000"/>
                    <a:gd name="T2" fmla="*/ 19886 w 20000"/>
                    <a:gd name="T3" fmla="*/ 4492 h 20000"/>
                    <a:gd name="T4" fmla="*/ 0 w 20000"/>
                    <a:gd name="T5" fmla="*/ 4492 h 20000"/>
                    <a:gd name="T6" fmla="*/ 0 w 20000"/>
                    <a:gd name="T7" fmla="*/ 0 h 20000"/>
                    <a:gd name="T8" fmla="*/ 198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Oval 123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en-US" sz="1800">
                    <a:latin typeface="Verdana" panose="020B0604030504040204" pitchFamily="34" charset="0"/>
                  </a:endParaRPr>
                </a:p>
              </p:txBody>
            </p:sp>
          </p:grpSp>
          <p:sp>
            <p:nvSpPr>
              <p:cNvPr id="72" name="Oval 124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73" name="Freeform 125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86 w 20000"/>
                  <a:gd name="T1" fmla="*/ 0 h 20000"/>
                  <a:gd name="T2" fmla="*/ 19886 w 20000"/>
                  <a:gd name="T3" fmla="*/ 4402 h 20000"/>
                  <a:gd name="T4" fmla="*/ 0 w 20000"/>
                  <a:gd name="T5" fmla="*/ 4402 h 20000"/>
                  <a:gd name="T6" fmla="*/ 0 w 20000"/>
                  <a:gd name="T7" fmla="*/ 0 h 20000"/>
                  <a:gd name="T8" fmla="*/ 198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26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8112 w 20000"/>
                  <a:gd name="T1" fmla="*/ 0 h 20000"/>
                  <a:gd name="T2" fmla="*/ 18112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811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Rectangle 127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ea typeface="Mincho" charset="-128"/>
                  </a:rPr>
                  <a:t>Disk</a:t>
                </a:r>
                <a:endParaRPr lang="en-US" altLang="en-US" sz="1200">
                  <a:solidFill>
                    <a:srgbClr val="000000"/>
                  </a:solidFill>
                  <a:ea typeface="Mincho" charset="-128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ea typeface="Mincho" charset="-128"/>
                </a:endParaRPr>
              </a:p>
            </p:txBody>
          </p:sp>
          <p:sp>
            <p:nvSpPr>
              <p:cNvPr id="76" name="Freeform 128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806 w 20000"/>
                  <a:gd name="T1" fmla="*/ 0 h 20000"/>
                  <a:gd name="T2" fmla="*/ 18806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880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Oval 129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1800"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48" name="Group 130"/>
            <p:cNvGrpSpPr>
              <a:grpSpLocks/>
            </p:cNvGrpSpPr>
            <p:nvPr/>
          </p:nvGrpSpPr>
          <p:grpSpPr bwMode="auto">
            <a:xfrm>
              <a:off x="3720" y="1975"/>
              <a:ext cx="486" cy="195"/>
              <a:chOff x="0" y="1"/>
              <a:chExt cx="20000" cy="19999"/>
            </a:xfrm>
          </p:grpSpPr>
          <p:grpSp>
            <p:nvGrpSpPr>
              <p:cNvPr id="61" name="Group 131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68" name="Oval 132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en-US" sz="180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69" name="Freeform 133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86 w 20000"/>
                    <a:gd name="T1" fmla="*/ 0 h 20000"/>
                    <a:gd name="T2" fmla="*/ 19886 w 20000"/>
                    <a:gd name="T3" fmla="*/ 4492 h 20000"/>
                    <a:gd name="T4" fmla="*/ 0 w 20000"/>
                    <a:gd name="T5" fmla="*/ 4492 h 20000"/>
                    <a:gd name="T6" fmla="*/ 0 w 20000"/>
                    <a:gd name="T7" fmla="*/ 0 h 20000"/>
                    <a:gd name="T8" fmla="*/ 198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Oval 134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en-US" sz="1800">
                    <a:latin typeface="Verdana" panose="020B0604030504040204" pitchFamily="34" charset="0"/>
                  </a:endParaRPr>
                </a:p>
              </p:txBody>
            </p:sp>
          </p:grpSp>
          <p:sp>
            <p:nvSpPr>
              <p:cNvPr id="62" name="Oval 135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63" name="Freeform 136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86 w 20000"/>
                  <a:gd name="T1" fmla="*/ 0 h 20000"/>
                  <a:gd name="T2" fmla="*/ 19886 w 20000"/>
                  <a:gd name="T3" fmla="*/ 4402 h 20000"/>
                  <a:gd name="T4" fmla="*/ 0 w 20000"/>
                  <a:gd name="T5" fmla="*/ 4402 h 20000"/>
                  <a:gd name="T6" fmla="*/ 0 w 20000"/>
                  <a:gd name="T7" fmla="*/ 0 h 20000"/>
                  <a:gd name="T8" fmla="*/ 198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137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8112 w 20000"/>
                  <a:gd name="T1" fmla="*/ 0 h 20000"/>
                  <a:gd name="T2" fmla="*/ 18112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811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Rectangle 138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ea typeface="Mincho" charset="-128"/>
                  </a:rPr>
                  <a:t>Disk</a:t>
                </a:r>
                <a:endParaRPr lang="en-US" altLang="en-US" sz="1200">
                  <a:solidFill>
                    <a:srgbClr val="000000"/>
                  </a:solidFill>
                  <a:ea typeface="Mincho" charset="-128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ea typeface="Mincho" charset="-128"/>
                </a:endParaRPr>
              </a:p>
            </p:txBody>
          </p:sp>
          <p:sp>
            <p:nvSpPr>
              <p:cNvPr id="66" name="Freeform 139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806 w 20000"/>
                  <a:gd name="T1" fmla="*/ 0 h 20000"/>
                  <a:gd name="T2" fmla="*/ 18806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880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140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1800"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49" name="Group 141"/>
            <p:cNvGrpSpPr>
              <a:grpSpLocks/>
            </p:cNvGrpSpPr>
            <p:nvPr/>
          </p:nvGrpSpPr>
          <p:grpSpPr bwMode="auto">
            <a:xfrm>
              <a:off x="2775" y="2841"/>
              <a:ext cx="487" cy="195"/>
              <a:chOff x="0" y="1"/>
              <a:chExt cx="20000" cy="19999"/>
            </a:xfrm>
          </p:grpSpPr>
          <p:grpSp>
            <p:nvGrpSpPr>
              <p:cNvPr id="51" name="Group 142"/>
              <p:cNvGrpSpPr>
                <a:grpSpLocks/>
              </p:cNvGrpSpPr>
              <p:nvPr/>
            </p:nvGrpSpPr>
            <p:grpSpPr bwMode="auto">
              <a:xfrm>
                <a:off x="18" y="42"/>
                <a:ext cx="19982" cy="19958"/>
                <a:chOff x="0" y="2"/>
                <a:chExt cx="20000" cy="19998"/>
              </a:xfrm>
            </p:grpSpPr>
            <p:sp>
              <p:nvSpPr>
                <p:cNvPr id="58" name="Oval 143"/>
                <p:cNvSpPr>
                  <a:spLocks noChangeArrowheads="1"/>
                </p:cNvSpPr>
                <p:nvPr/>
              </p:nvSpPr>
              <p:spPr bwMode="auto">
                <a:xfrm>
                  <a:off x="0" y="15021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en-US" sz="180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59" name="Freeform 144"/>
                <p:cNvSpPr>
                  <a:spLocks/>
                </p:cNvSpPr>
                <p:nvPr/>
              </p:nvSpPr>
              <p:spPr bwMode="auto">
                <a:xfrm>
                  <a:off x="18" y="2553"/>
                  <a:ext cx="19982" cy="14814"/>
                </a:xfrm>
                <a:custGeom>
                  <a:avLst/>
                  <a:gdLst>
                    <a:gd name="T0" fmla="*/ 19891 w 20000"/>
                    <a:gd name="T1" fmla="*/ 0 h 20000"/>
                    <a:gd name="T2" fmla="*/ 19891 w 20000"/>
                    <a:gd name="T3" fmla="*/ 4446 h 20000"/>
                    <a:gd name="T4" fmla="*/ 0 w 20000"/>
                    <a:gd name="T5" fmla="*/ 4446 h 20000"/>
                    <a:gd name="T6" fmla="*/ 0 w 20000"/>
                    <a:gd name="T7" fmla="*/ 0 h 20000"/>
                    <a:gd name="T8" fmla="*/ 19891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Oval 145"/>
                <p:cNvSpPr>
                  <a:spLocks noChangeArrowheads="1"/>
                </p:cNvSpPr>
                <p:nvPr/>
              </p:nvSpPr>
              <p:spPr bwMode="auto">
                <a:xfrm>
                  <a:off x="0" y="2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en-US" sz="1800">
                    <a:latin typeface="Verdana" panose="020B0604030504040204" pitchFamily="34" charset="0"/>
                  </a:endParaRPr>
                </a:p>
              </p:txBody>
            </p:sp>
          </p:grpSp>
          <p:sp>
            <p:nvSpPr>
              <p:cNvPr id="52" name="Oval 146"/>
              <p:cNvSpPr>
                <a:spLocks noChangeArrowheads="1"/>
              </p:cNvSpPr>
              <p:nvPr/>
            </p:nvSpPr>
            <p:spPr bwMode="auto">
              <a:xfrm>
                <a:off x="0" y="14949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1800">
                  <a:latin typeface="Verdana" panose="020B0604030504040204" pitchFamily="34" charset="0"/>
                </a:endParaRPr>
              </a:p>
            </p:txBody>
          </p:sp>
          <p:sp>
            <p:nvSpPr>
              <p:cNvPr id="53" name="Freeform 147"/>
              <p:cNvSpPr>
                <a:spLocks/>
              </p:cNvSpPr>
              <p:nvPr/>
            </p:nvSpPr>
            <p:spPr bwMode="auto">
              <a:xfrm>
                <a:off x="18" y="2547"/>
                <a:ext cx="19964" cy="14784"/>
              </a:xfrm>
              <a:custGeom>
                <a:avLst/>
                <a:gdLst>
                  <a:gd name="T0" fmla="*/ 19801 w 20000"/>
                  <a:gd name="T1" fmla="*/ 0 h 20000"/>
                  <a:gd name="T2" fmla="*/ 19801 w 20000"/>
                  <a:gd name="T3" fmla="*/ 4402 h 20000"/>
                  <a:gd name="T4" fmla="*/ 0 w 20000"/>
                  <a:gd name="T5" fmla="*/ 4402 h 20000"/>
                  <a:gd name="T6" fmla="*/ 0 w 20000"/>
                  <a:gd name="T7" fmla="*/ 0 h 20000"/>
                  <a:gd name="T8" fmla="*/ 19801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148"/>
              <p:cNvSpPr>
                <a:spLocks/>
              </p:cNvSpPr>
              <p:nvPr/>
            </p:nvSpPr>
            <p:spPr bwMode="auto">
              <a:xfrm>
                <a:off x="203" y="14949"/>
                <a:ext cx="19594" cy="2669"/>
              </a:xfrm>
              <a:custGeom>
                <a:avLst/>
                <a:gdLst>
                  <a:gd name="T0" fmla="*/ 18034 w 20000"/>
                  <a:gd name="T1" fmla="*/ 0 h 20000"/>
                  <a:gd name="T2" fmla="*/ 18034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8034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Rectangle 149"/>
              <p:cNvSpPr>
                <a:spLocks noChangeArrowheads="1"/>
              </p:cNvSpPr>
              <p:nvPr/>
            </p:nvSpPr>
            <p:spPr bwMode="auto">
              <a:xfrm>
                <a:off x="5176" y="6489"/>
                <a:ext cx="963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ea typeface="Mincho" charset="-128"/>
                  </a:rPr>
                  <a:t>Disk</a:t>
                </a:r>
                <a:endParaRPr lang="en-US" altLang="en-US" sz="1200">
                  <a:solidFill>
                    <a:srgbClr val="000000"/>
                  </a:solidFill>
                  <a:ea typeface="Mincho" charset="-128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ea typeface="Mincho" charset="-128"/>
                </a:endParaRPr>
              </a:p>
            </p:txBody>
          </p:sp>
          <p:sp>
            <p:nvSpPr>
              <p:cNvPr id="56" name="Freeform 150"/>
              <p:cNvSpPr>
                <a:spLocks/>
              </p:cNvSpPr>
              <p:nvPr/>
            </p:nvSpPr>
            <p:spPr bwMode="auto">
              <a:xfrm>
                <a:off x="166" y="2095"/>
                <a:ext cx="19742" cy="2752"/>
              </a:xfrm>
              <a:custGeom>
                <a:avLst/>
                <a:gdLst>
                  <a:gd name="T0" fmla="*/ 18725 w 20000"/>
                  <a:gd name="T1" fmla="*/ 0 h 20000"/>
                  <a:gd name="T2" fmla="*/ 18725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872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Oval 151"/>
              <p:cNvSpPr>
                <a:spLocks noChangeArrowheads="1"/>
              </p:cNvSpPr>
              <p:nvPr/>
            </p:nvSpPr>
            <p:spPr bwMode="auto">
              <a:xfrm>
                <a:off x="0" y="1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1800"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50" name="Freeform 152"/>
            <p:cNvSpPr>
              <a:spLocks/>
            </p:cNvSpPr>
            <p:nvPr/>
          </p:nvSpPr>
          <p:spPr bwMode="auto">
            <a:xfrm>
              <a:off x="3018" y="2669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8577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761" y="374729"/>
            <a:ext cx="8911687" cy="1280890"/>
          </a:xfrm>
        </p:spPr>
        <p:txBody>
          <a:bodyPr/>
          <a:lstStyle/>
          <a:p>
            <a:r>
              <a:rPr lang="en-US" dirty="0"/>
              <a:t>What is C++?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9" y="1537854"/>
            <a:ext cx="9980612" cy="4862946"/>
          </a:xfrm>
        </p:spPr>
        <p:txBody>
          <a:bodyPr/>
          <a:lstStyle/>
          <a:p>
            <a:r>
              <a:rPr lang="en-US" sz="2400" dirty="0"/>
              <a:t>C++ is a cross-platform language that can be used to create high-performance applications.</a:t>
            </a:r>
          </a:p>
          <a:p>
            <a:r>
              <a:rPr lang="en-US" sz="2400" dirty="0"/>
              <a:t>C++ was developed by Bjarne </a:t>
            </a:r>
            <a:r>
              <a:rPr lang="en-US" sz="2400" dirty="0" err="1"/>
              <a:t>Stroustrup</a:t>
            </a:r>
            <a:r>
              <a:rPr lang="en-US" sz="2400" dirty="0"/>
              <a:t>, as an extension to the </a:t>
            </a:r>
            <a:r>
              <a:rPr lang="en-US" sz="2400" dirty="0">
                <a:hlinkClick r:id="rId2"/>
              </a:rPr>
              <a:t>C language</a:t>
            </a:r>
            <a:r>
              <a:rPr lang="en-US" sz="2400" dirty="0"/>
              <a:t>.</a:t>
            </a:r>
          </a:p>
          <a:p>
            <a:r>
              <a:rPr lang="en-US" sz="2400" dirty="0"/>
              <a:t>C++ gives programmers a high level of control over system resources and memory.</a:t>
            </a:r>
          </a:p>
          <a:p>
            <a:r>
              <a:rPr lang="en-US" sz="2400" dirty="0"/>
              <a:t>The language was updated 4 major times in 2011, 2014, 2017, and 2020 to C++11, C++14, C++17, C++20.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18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526" y="416291"/>
            <a:ext cx="4098820" cy="816763"/>
          </a:xfrm>
        </p:spPr>
        <p:txBody>
          <a:bodyPr>
            <a:normAutofit fontScale="90000"/>
          </a:bodyPr>
          <a:lstStyle/>
          <a:p>
            <a:r>
              <a:rPr lang="en-US" dirty="0"/>
              <a:t>Why Use C++?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8526" y="1530926"/>
            <a:ext cx="10460182" cy="5063837"/>
          </a:xfrm>
        </p:spPr>
        <p:txBody>
          <a:bodyPr>
            <a:normAutofit/>
          </a:bodyPr>
          <a:lstStyle/>
          <a:p>
            <a:r>
              <a:rPr lang="en-US" sz="2400" dirty="0"/>
              <a:t>C++ is one of the world's most popular programming languages.</a:t>
            </a:r>
          </a:p>
          <a:p>
            <a:r>
              <a:rPr lang="en-US" sz="2400" dirty="0"/>
              <a:t>C++ can be found in today's operating systems, Graphical User Interfaces, and embedded systems.</a:t>
            </a:r>
          </a:p>
          <a:p>
            <a:r>
              <a:rPr lang="en-US" sz="2400" dirty="0"/>
              <a:t>C++ is an object-oriented programming language which gives a clear structure to programs and allows code to be reused, lowering development costs.</a:t>
            </a:r>
          </a:p>
          <a:p>
            <a:r>
              <a:rPr lang="en-US" sz="2400" dirty="0"/>
              <a:t>C++ is portable and can be used to develop applications that can be adapted to multiple platforms.</a:t>
            </a:r>
          </a:p>
          <a:p>
            <a:r>
              <a:rPr lang="en-US" sz="2400" dirty="0"/>
              <a:t>C++ is fun and easy to learn!</a:t>
            </a:r>
          </a:p>
          <a:p>
            <a:r>
              <a:rPr lang="en-US" sz="2400" dirty="0"/>
              <a:t>As C++ is close to </a:t>
            </a:r>
            <a:r>
              <a:rPr lang="en-US" sz="2400" dirty="0">
                <a:hlinkClick r:id="rId2"/>
              </a:rPr>
              <a:t>C</a:t>
            </a:r>
            <a:r>
              <a:rPr lang="en-US" sz="2400" dirty="0"/>
              <a:t>, </a:t>
            </a:r>
            <a:r>
              <a:rPr lang="en-US" sz="2400" dirty="0">
                <a:hlinkClick r:id="rId3"/>
              </a:rPr>
              <a:t>C#</a:t>
            </a:r>
            <a:r>
              <a:rPr lang="en-US" sz="2400" dirty="0"/>
              <a:t> and </a:t>
            </a:r>
            <a:r>
              <a:rPr lang="en-US" sz="2400" dirty="0">
                <a:hlinkClick r:id="rId4"/>
              </a:rPr>
              <a:t>Java</a:t>
            </a:r>
            <a:r>
              <a:rPr lang="en-US" sz="2400" dirty="0"/>
              <a:t>, it makes it easy for programmers to switch to C++ or vice versa.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23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143" y="444001"/>
            <a:ext cx="8911687" cy="8029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Difference between C and C++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085" y="1551709"/>
            <a:ext cx="8915400" cy="3777622"/>
          </a:xfrm>
        </p:spPr>
        <p:txBody>
          <a:bodyPr/>
          <a:lstStyle/>
          <a:p>
            <a:pPr algn="just"/>
            <a:r>
              <a:rPr lang="en-US" sz="3200" dirty="0"/>
              <a:t>C++ was developed as an extension of </a:t>
            </a:r>
            <a:r>
              <a:rPr lang="en-US" sz="3200" dirty="0">
                <a:hlinkClick r:id="rId2"/>
              </a:rPr>
              <a:t>C</a:t>
            </a:r>
            <a:r>
              <a:rPr lang="en-US" sz="3200" dirty="0"/>
              <a:t>, and both languages have almost the same syntax.</a:t>
            </a:r>
          </a:p>
          <a:p>
            <a:pPr algn="just"/>
            <a:r>
              <a:rPr lang="en-US" sz="3200" dirty="0"/>
              <a:t>The main difference between C and C++ is that C++ support classes and objects, while C does not.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27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8998" y="721092"/>
            <a:ext cx="3724748" cy="83061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C++ Get Started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315" y="1657878"/>
            <a:ext cx="10899776" cy="5200122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To start using C++, you need two things:</a:t>
            </a:r>
          </a:p>
          <a:p>
            <a:pPr lvl="1" algn="just"/>
            <a:r>
              <a:rPr lang="en-US" sz="2400" dirty="0"/>
              <a:t>A text editor, like Notepad, to write C++ code</a:t>
            </a:r>
          </a:p>
          <a:p>
            <a:pPr lvl="1" algn="just"/>
            <a:r>
              <a:rPr lang="en-US" sz="2400" dirty="0"/>
              <a:t>A compiler, like GCC, to translate the C++ code into a language that the computer will understand</a:t>
            </a:r>
          </a:p>
          <a:p>
            <a:pPr algn="just"/>
            <a:r>
              <a:rPr lang="en-US" sz="3200" dirty="0"/>
              <a:t>There are many text editors and compilers to choose from. In this course, we will use an 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7653" y="540983"/>
            <a:ext cx="4639148" cy="899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C++ Install IDE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083" y="1551710"/>
            <a:ext cx="9408825" cy="3777622"/>
          </a:xfrm>
        </p:spPr>
        <p:txBody>
          <a:bodyPr/>
          <a:lstStyle/>
          <a:p>
            <a:pPr algn="just"/>
            <a:r>
              <a:rPr lang="en-US" sz="2400" dirty="0"/>
              <a:t>An IDE (Integrated Development Environment) is used to edit AND compile the code.</a:t>
            </a:r>
          </a:p>
          <a:p>
            <a:pPr algn="just"/>
            <a:r>
              <a:rPr lang="en-US" sz="2400" dirty="0"/>
              <a:t>Popular IDE's include Code::Blocks, Eclipse, and Visual Studio. These are all free, and they can be used to both edit and debug C++ code.</a:t>
            </a:r>
          </a:p>
          <a:p>
            <a:pPr marL="0" indent="0" algn="just">
              <a:buNone/>
            </a:pPr>
            <a:endParaRPr lang="en-US" sz="2400" b="1" dirty="0"/>
          </a:p>
          <a:p>
            <a:pPr marL="0" indent="0" algn="just">
              <a:buNone/>
            </a:pPr>
            <a:r>
              <a:rPr lang="en-US" sz="2400" b="1" dirty="0"/>
              <a:t>Note:</a:t>
            </a:r>
            <a:r>
              <a:rPr lang="en-US" sz="2400" dirty="0"/>
              <a:t> Web-based IDE's can work as well, but functionality is limited.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16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4472"/>
          </a:xfrm>
        </p:spPr>
        <p:txBody>
          <a:bodyPr/>
          <a:lstStyle/>
          <a:p>
            <a:r>
              <a:rPr lang="en-US" b="1" dirty="0"/>
              <a:t>Let's create our first C++ file.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249" y="1745673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#include &lt;</a:t>
            </a:r>
            <a:r>
              <a:rPr lang="en-US" sz="2800" dirty="0" err="1"/>
              <a:t>iostream</a:t>
            </a:r>
            <a:r>
              <a:rPr lang="en-US" sz="2800" dirty="0"/>
              <a:t>&gt;</a:t>
            </a:r>
            <a:br>
              <a:rPr lang="en-US" sz="2800" dirty="0"/>
            </a:br>
            <a:r>
              <a:rPr lang="en-US" sz="2800" dirty="0"/>
              <a:t>using namespace </a:t>
            </a:r>
            <a:r>
              <a:rPr lang="en-US" sz="2800" dirty="0" err="1"/>
              <a:t>std</a:t>
            </a:r>
            <a:r>
              <a:rPr lang="en-US" sz="2800" dirty="0"/>
              <a:t>;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 err="1"/>
              <a:t>int</a:t>
            </a:r>
            <a:r>
              <a:rPr lang="en-US" sz="2800" dirty="0"/>
              <a:t> main() {</a:t>
            </a:r>
            <a:br>
              <a:rPr lang="en-US" sz="2800" dirty="0"/>
            </a:br>
            <a:r>
              <a:rPr lang="en-US" sz="2800" dirty="0"/>
              <a:t>  </a:t>
            </a:r>
            <a:r>
              <a:rPr lang="en-US" sz="2800" dirty="0" err="1"/>
              <a:t>cout</a:t>
            </a:r>
            <a:r>
              <a:rPr lang="en-US" sz="2800" dirty="0"/>
              <a:t> &lt;&lt; "Hello World!";</a:t>
            </a:r>
            <a:br>
              <a:rPr lang="en-US" sz="2800" dirty="0"/>
            </a:br>
            <a:r>
              <a:rPr lang="en-US" sz="2800" dirty="0"/>
              <a:t>  return 0;</a:t>
            </a:r>
            <a:br>
              <a:rPr lang="en-US" sz="2800" dirty="0"/>
            </a:br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610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965" y="284475"/>
            <a:ext cx="8911687" cy="786679"/>
          </a:xfrm>
        </p:spPr>
        <p:txBody>
          <a:bodyPr/>
          <a:lstStyle/>
          <a:p>
            <a:r>
              <a:rPr lang="en-US" dirty="0"/>
              <a:t>What is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252" y="1402080"/>
            <a:ext cx="8915400" cy="870857"/>
          </a:xfrm>
        </p:spPr>
        <p:txBody>
          <a:bodyPr/>
          <a:lstStyle/>
          <a:p>
            <a:r>
              <a:rPr lang="en-US" dirty="0"/>
              <a:t>A sequence of instructions to perform a task</a:t>
            </a:r>
          </a:p>
          <a:p>
            <a:r>
              <a:rPr lang="en-US" dirty="0"/>
              <a:t>Tool to Communicate with computer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161" y="2980509"/>
            <a:ext cx="4836158" cy="36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8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2" y="291007"/>
            <a:ext cx="8911687" cy="845462"/>
          </a:xfrm>
        </p:spPr>
        <p:txBody>
          <a:bodyPr/>
          <a:lstStyle/>
          <a:p>
            <a:r>
              <a:rPr lang="en-US" dirty="0"/>
              <a:t>What is Computer Language?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754" y="1571897"/>
            <a:ext cx="8915400" cy="844732"/>
          </a:xfrm>
        </p:spPr>
        <p:txBody>
          <a:bodyPr/>
          <a:lstStyle/>
          <a:p>
            <a:r>
              <a:rPr lang="en-US" dirty="0"/>
              <a:t>A "</a:t>
            </a:r>
            <a:r>
              <a:rPr lang="en-US" b="1" dirty="0"/>
              <a:t>computer language</a:t>
            </a:r>
            <a:r>
              <a:rPr lang="en-US" dirty="0"/>
              <a:t>," also known as a </a:t>
            </a:r>
            <a:r>
              <a:rPr lang="en-US" b="1" dirty="0"/>
              <a:t>programming language</a:t>
            </a:r>
            <a:r>
              <a:rPr lang="en-US" dirty="0"/>
              <a:t>, is a formal system used to communicate with computer.</a:t>
            </a:r>
          </a:p>
        </p:txBody>
      </p:sp>
    </p:spTree>
    <p:extLst>
      <p:ext uri="{BB962C8B-B14F-4D97-AF65-F5344CB8AC3E}">
        <p14:creationId xmlns:p14="http://schemas.microsoft.com/office/powerpoint/2010/main" val="128790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153" y="323664"/>
            <a:ext cx="9255087" cy="786679"/>
          </a:xfrm>
        </p:spPr>
        <p:txBody>
          <a:bodyPr/>
          <a:lstStyle/>
          <a:p>
            <a:r>
              <a:rPr lang="en-US" dirty="0"/>
              <a:t>Why do we study Computer Language?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76993" y="1338942"/>
            <a:ext cx="2664823" cy="111034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Software</a:t>
            </a:r>
          </a:p>
        </p:txBody>
      </p:sp>
      <p:sp>
        <p:nvSpPr>
          <p:cNvPr id="6" name="Down Arrow 5"/>
          <p:cNvSpPr/>
          <p:nvPr/>
        </p:nvSpPr>
        <p:spPr>
          <a:xfrm>
            <a:off x="3184045" y="2553789"/>
            <a:ext cx="496388" cy="1293222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92032" y="3951515"/>
            <a:ext cx="2749784" cy="114953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Develop by Human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990011" y="4389120"/>
            <a:ext cx="1446685" cy="496389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844937" y="3951515"/>
            <a:ext cx="2416628" cy="129975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Computer Language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844937" y="1338941"/>
            <a:ext cx="2416628" cy="111034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Computer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4990011" y="1619794"/>
            <a:ext cx="1446685" cy="509452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4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531" y="401842"/>
            <a:ext cx="10038124" cy="619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8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60864" y="809624"/>
            <a:ext cx="10531136" cy="6048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/>
            <a:r>
              <a:rPr lang="en-US" altLang="en-US" sz="3200" dirty="0"/>
              <a:t>Machine language</a:t>
            </a:r>
          </a:p>
          <a:p>
            <a:pPr marL="1295400" lvl="2" indent="-381000"/>
            <a:r>
              <a:rPr lang="en-US" altLang="en-US" sz="2400" dirty="0"/>
              <a:t>Only language computer directly understands</a:t>
            </a:r>
          </a:p>
          <a:p>
            <a:pPr marL="1295400" lvl="2" indent="-381000"/>
            <a:r>
              <a:rPr lang="en-US" altLang="en-US" sz="2400" dirty="0"/>
              <a:t>Defined by hardware design</a:t>
            </a:r>
          </a:p>
          <a:p>
            <a:pPr marL="1752600" lvl="3" indent="-381000"/>
            <a:r>
              <a:rPr lang="en-US" altLang="en-US" sz="2000" dirty="0"/>
              <a:t>Machine-dependent</a:t>
            </a:r>
          </a:p>
          <a:p>
            <a:pPr marL="1295400" lvl="2" indent="-381000"/>
            <a:r>
              <a:rPr lang="en-US" altLang="en-US" sz="2400" dirty="0"/>
              <a:t>Generally consist of strings of numbers</a:t>
            </a:r>
          </a:p>
          <a:p>
            <a:pPr marL="1752600" lvl="3" indent="-381000"/>
            <a:r>
              <a:rPr lang="en-US" altLang="en-US" sz="2000" dirty="0"/>
              <a:t>Ultimately 0s and 1s</a:t>
            </a:r>
          </a:p>
          <a:p>
            <a:pPr marL="1295400" lvl="2" indent="-381000"/>
            <a:r>
              <a:rPr lang="en-US" altLang="en-US" sz="2400" dirty="0"/>
              <a:t>Instruct computers to perform elementary operations</a:t>
            </a:r>
          </a:p>
          <a:p>
            <a:pPr marL="1752600" lvl="3" indent="-381000"/>
            <a:r>
              <a:rPr lang="en-US" altLang="en-US" sz="2000" dirty="0"/>
              <a:t>One at a time</a:t>
            </a:r>
          </a:p>
          <a:p>
            <a:pPr marL="914400" lvl="2" indent="0">
              <a:buNone/>
            </a:pPr>
            <a:r>
              <a:rPr lang="en-US" altLang="en-US" sz="2400" dirty="0"/>
              <a:t>Example:</a:t>
            </a:r>
          </a:p>
          <a:p>
            <a:pPr marL="1752600" lvl="3" indent="-381000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+1300042774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+1400593419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+1200274027</a:t>
            </a:r>
          </a:p>
        </p:txBody>
      </p:sp>
    </p:spTree>
    <p:extLst>
      <p:ext uri="{BB962C8B-B14F-4D97-AF65-F5344CB8AC3E}">
        <p14:creationId xmlns:p14="http://schemas.microsoft.com/office/powerpoint/2010/main" val="250946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00213" y="528638"/>
            <a:ext cx="9372600" cy="5986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/>
            <a:r>
              <a:rPr lang="en-US" altLang="en-US" sz="3200" dirty="0"/>
              <a:t>Assembly language</a:t>
            </a:r>
          </a:p>
          <a:p>
            <a:pPr marL="1295400" lvl="2" indent="-381000"/>
            <a:r>
              <a:rPr lang="en-US" altLang="en-US" sz="2400" dirty="0"/>
              <a:t>English-like abbreviations representing elementary computer operations </a:t>
            </a:r>
          </a:p>
          <a:p>
            <a:pPr marL="1295400" lvl="2" indent="-381000"/>
            <a:r>
              <a:rPr lang="en-US" altLang="en-US" sz="2400" dirty="0"/>
              <a:t>Clearer to humans</a:t>
            </a:r>
          </a:p>
          <a:p>
            <a:pPr marL="1295400" lvl="2" indent="-381000"/>
            <a:r>
              <a:rPr lang="en-US" altLang="en-US" sz="2400" dirty="0"/>
              <a:t>Incomprehensible to computers</a:t>
            </a:r>
          </a:p>
          <a:p>
            <a:pPr marL="1752600" lvl="3" indent="-381000"/>
            <a:r>
              <a:rPr lang="en-US" altLang="en-US" sz="2000" dirty="0"/>
              <a:t>Translator programs (assemblers)</a:t>
            </a:r>
          </a:p>
          <a:p>
            <a:pPr marL="2209800" lvl="4" indent="-381000"/>
            <a:r>
              <a:rPr lang="en-US" altLang="en-US" sz="2000" dirty="0"/>
              <a:t>Convert to machine language</a:t>
            </a:r>
          </a:p>
          <a:p>
            <a:pPr marL="1295400" lvl="2" indent="-381000"/>
            <a:r>
              <a:rPr lang="en-US" altLang="en-US" sz="2400" dirty="0"/>
              <a:t>Example:</a:t>
            </a:r>
            <a:r>
              <a:rPr lang="en-US" altLang="en-US" sz="2400" b="1" dirty="0">
                <a:latin typeface="Times" panose="02020603050405020304" pitchFamily="18" charset="0"/>
              </a:rPr>
              <a:t> </a:t>
            </a:r>
          </a:p>
          <a:p>
            <a:pPr marL="1752600" lvl="3" indent="-381000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LOAD	BASEPAY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ADD 	OVERPAY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STORE 	GROSSPAY</a:t>
            </a:r>
          </a:p>
          <a:p>
            <a:pPr marL="533400" indent="-5334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783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73606" y="194829"/>
            <a:ext cx="9756394" cy="6289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/>
            <a:r>
              <a:rPr lang="en-US" altLang="en-US" sz="3200" dirty="0"/>
              <a:t>High-level languages </a:t>
            </a:r>
          </a:p>
          <a:p>
            <a:pPr marL="1295400" lvl="2" indent="-381000"/>
            <a:r>
              <a:rPr lang="en-US" altLang="en-US" sz="2400" dirty="0"/>
              <a:t>Similar to everyday English, use common mathematical notations</a:t>
            </a:r>
          </a:p>
          <a:p>
            <a:pPr marL="1295400" lvl="2" indent="-381000"/>
            <a:r>
              <a:rPr lang="en-US" altLang="en-US" sz="2400" dirty="0"/>
              <a:t>Single statements accomplish substantial tasks</a:t>
            </a:r>
          </a:p>
          <a:p>
            <a:pPr marL="1752600" lvl="3" indent="-381000"/>
            <a:r>
              <a:rPr lang="en-US" altLang="en-US" sz="2000" dirty="0"/>
              <a:t>Assembly language requires many instructions to accomplish simple tasks</a:t>
            </a:r>
          </a:p>
          <a:p>
            <a:pPr marL="1295400" lvl="2" indent="-381000"/>
            <a:r>
              <a:rPr lang="en-US" altLang="en-US" sz="2400" dirty="0"/>
              <a:t>Translator programs (compilers)</a:t>
            </a:r>
          </a:p>
          <a:p>
            <a:pPr marL="1752600" lvl="3" indent="-381000"/>
            <a:r>
              <a:rPr lang="en-US" altLang="en-US" sz="2000" dirty="0"/>
              <a:t>Convert to machine language</a:t>
            </a:r>
          </a:p>
          <a:p>
            <a:pPr marL="1295400" lvl="2" indent="-381000"/>
            <a:r>
              <a:rPr lang="en-US" altLang="en-US" sz="2400" dirty="0"/>
              <a:t>Interpreter programs</a:t>
            </a:r>
          </a:p>
          <a:p>
            <a:pPr marL="1752600" lvl="3" indent="-381000"/>
            <a:r>
              <a:rPr lang="en-US" altLang="en-US" sz="2000" dirty="0"/>
              <a:t>Directly execute high-level language programs</a:t>
            </a:r>
          </a:p>
          <a:p>
            <a:pPr marL="1295400" lvl="2" indent="-381000"/>
            <a:r>
              <a:rPr lang="en-US" altLang="en-US" sz="2400" dirty="0"/>
              <a:t>Example:</a:t>
            </a:r>
          </a:p>
          <a:p>
            <a:pPr marL="1752600" lvl="3" indent="-381000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grossPay</a:t>
            </a:r>
            <a:r>
              <a:rPr lang="en-US" altLang="en-US" sz="2000" b="1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basePay</a:t>
            </a:r>
            <a:r>
              <a:rPr lang="en-US" altLang="en-US" sz="2000" b="1" dirty="0">
                <a:latin typeface="Courier New" panose="02070309020205020404" pitchFamily="49" charset="0"/>
              </a:rPr>
              <a:t> +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overTimePay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7693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75" y="990600"/>
            <a:ext cx="695325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4898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3089</TotalTime>
  <Words>761</Words>
  <Application>Microsoft Office PowerPoint</Application>
  <PresentationFormat>Widescreen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AvantGarde</vt:lpstr>
      <vt:lpstr>Century Gothic</vt:lpstr>
      <vt:lpstr>Courier</vt:lpstr>
      <vt:lpstr>Courier New</vt:lpstr>
      <vt:lpstr>Mincho</vt:lpstr>
      <vt:lpstr>Times</vt:lpstr>
      <vt:lpstr>Times New Roman</vt:lpstr>
      <vt:lpstr>Verdana</vt:lpstr>
      <vt:lpstr>Wingdings 3</vt:lpstr>
      <vt:lpstr>Wisp</vt:lpstr>
      <vt:lpstr>Fundamental of Programming </vt:lpstr>
      <vt:lpstr>What is Programming?</vt:lpstr>
      <vt:lpstr>What is Computer Language?</vt:lpstr>
      <vt:lpstr>Why do we study Computer Language?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Basics of a Typical C++ Environment</vt:lpstr>
      <vt:lpstr>What is C++? </vt:lpstr>
      <vt:lpstr>Why Use C++? </vt:lpstr>
      <vt:lpstr>Difference between C and C++ </vt:lpstr>
      <vt:lpstr>C++ Get Started </vt:lpstr>
      <vt:lpstr>C++ Install IDE </vt:lpstr>
      <vt:lpstr>Let's create our first C++ file.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of Programming</dc:title>
  <dc:creator>Dell</dc:creator>
  <cp:lastModifiedBy>Hammad Ali</cp:lastModifiedBy>
  <cp:revision>32</cp:revision>
  <dcterms:created xsi:type="dcterms:W3CDTF">2023-10-18T06:09:16Z</dcterms:created>
  <dcterms:modified xsi:type="dcterms:W3CDTF">2023-11-02T16:42:49Z</dcterms:modified>
</cp:coreProperties>
</file>