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1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64" autoAdjust="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84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56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2191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04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0037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72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23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7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4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4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67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8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04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155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27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5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AC05E-F503-446C-B9DC-B5EC467A0F2A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1C5B76-5633-459B-9934-E86DACDA42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18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/index.ph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cs/index.php" TargetMode="External"/><Relationship Id="rId2" Type="http://schemas.openxmlformats.org/officeDocument/2006/relationships/hyperlink" Target="https://www.w3schools.com/c/index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java/default.asp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/index.ph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91" y="0"/>
            <a:ext cx="12048309" cy="2262781"/>
          </a:xfrm>
        </p:spPr>
        <p:txBody>
          <a:bodyPr/>
          <a:lstStyle/>
          <a:p>
            <a:pPr algn="ctr"/>
            <a:r>
              <a:rPr lang="en-US" dirty="0"/>
              <a:t>Fundamental of Programming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5851" y="2556375"/>
            <a:ext cx="8107680" cy="4301625"/>
          </a:xfrm>
        </p:spPr>
        <p:txBody>
          <a:bodyPr>
            <a:norm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Lecture # 01 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Hammad Ali Shah</a:t>
            </a:r>
          </a:p>
          <a:p>
            <a:pPr algn="ctr"/>
            <a:r>
              <a:rPr lang="en-US" dirty="0"/>
              <a:t>Department of Computer Science</a:t>
            </a:r>
          </a:p>
          <a:p>
            <a:pPr algn="ctr"/>
            <a:r>
              <a:rPr lang="en-US" dirty="0"/>
              <a:t>City University of Sciences and Information Technology, </a:t>
            </a:r>
          </a:p>
          <a:p>
            <a:pPr algn="ctr"/>
            <a:r>
              <a:rPr lang="en-US" dirty="0"/>
              <a:t>CUSIT Peshawar.  </a:t>
            </a:r>
          </a:p>
          <a:p>
            <a:pPr algn="ctr"/>
            <a:r>
              <a:rPr lang="en-US" dirty="0"/>
              <a:t>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013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77" y="940526"/>
            <a:ext cx="10006148" cy="500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745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7907" y="153056"/>
            <a:ext cx="8911687" cy="761345"/>
          </a:xfrm>
        </p:spPr>
        <p:txBody>
          <a:bodyPr/>
          <a:lstStyle/>
          <a:p>
            <a:r>
              <a:rPr lang="en-US" altLang="en-US" dirty="0"/>
              <a:t>Basics of a Typical C++ Environment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170709" y="1253837"/>
            <a:ext cx="3959225" cy="371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Phases of C++ Programs</a:t>
            </a:r>
            <a:r>
              <a:rPr lang="en-US" altLang="en-US" dirty="0">
                <a:solidFill>
                  <a:srgbClr val="000000"/>
                </a:solidFill>
              </a:rPr>
              <a:t>:</a:t>
            </a:r>
          </a:p>
          <a:p>
            <a:pPr lvl="1">
              <a:spcBef>
                <a:spcPct val="50000"/>
              </a:spcBef>
              <a:buFontTx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</a:rPr>
              <a:t>Edit</a:t>
            </a:r>
          </a:p>
          <a:p>
            <a:pPr lvl="1">
              <a:spcBef>
                <a:spcPct val="50000"/>
              </a:spcBef>
              <a:buFontTx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</a:rPr>
              <a:t>Preprocess</a:t>
            </a:r>
          </a:p>
          <a:p>
            <a:pPr lvl="1">
              <a:spcBef>
                <a:spcPct val="50000"/>
              </a:spcBef>
              <a:buFontTx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</a:rPr>
              <a:t>Compile</a:t>
            </a:r>
          </a:p>
          <a:p>
            <a:pPr lvl="1">
              <a:spcBef>
                <a:spcPct val="50000"/>
              </a:spcBef>
              <a:buFontTx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</a:rPr>
              <a:t>Link</a:t>
            </a:r>
          </a:p>
          <a:p>
            <a:pPr lvl="1">
              <a:spcBef>
                <a:spcPct val="50000"/>
              </a:spcBef>
              <a:buFontTx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</a:rPr>
              <a:t>Load</a:t>
            </a:r>
          </a:p>
          <a:p>
            <a:pPr lvl="1">
              <a:spcBef>
                <a:spcPct val="50000"/>
              </a:spcBef>
              <a:buFontTx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</a:rPr>
              <a:t>Execute 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</a:endParaRPr>
          </a:p>
        </p:txBody>
      </p:sp>
      <p:grpSp>
        <p:nvGrpSpPr>
          <p:cNvPr id="6" name="Group 157"/>
          <p:cNvGrpSpPr>
            <a:grpSpLocks/>
          </p:cNvGrpSpPr>
          <p:nvPr/>
        </p:nvGrpSpPr>
        <p:grpSpPr bwMode="auto">
          <a:xfrm>
            <a:off x="5129934" y="914401"/>
            <a:ext cx="4656138" cy="5572125"/>
            <a:chOff x="2638" y="762"/>
            <a:chExt cx="2933" cy="3510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2638" y="2381"/>
              <a:ext cx="756" cy="288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w 20000"/>
                <a:gd name="T5" fmla="*/ 0 h 20000"/>
                <a:gd name="T6" fmla="*/ 0 w 20000"/>
                <a:gd name="T7" fmla="*/ 0 h 20000"/>
                <a:gd name="T8" fmla="*/ 0 w 20000"/>
                <a:gd name="T9" fmla="*/ 0 h 2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000" h="20000">
                  <a:moveTo>
                    <a:pt x="19988" y="0"/>
                  </a:moveTo>
                  <a:lnTo>
                    <a:pt x="19988" y="19972"/>
                  </a:lnTo>
                  <a:lnTo>
                    <a:pt x="0" y="19972"/>
                  </a:lnTo>
                  <a:lnTo>
                    <a:pt x="0" y="0"/>
                  </a:lnTo>
                  <a:lnTo>
                    <a:pt x="19988" y="0"/>
                  </a:lnTo>
                  <a:close/>
                </a:path>
              </a:pathLst>
            </a:custGeom>
            <a:solidFill>
              <a:srgbClr val="4DB3E6"/>
            </a:solidFill>
            <a:ln w="3175">
              <a:solidFill>
                <a:srgbClr val="4DB3E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2638" y="1545"/>
              <a:ext cx="756" cy="288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w 20000"/>
                <a:gd name="T5" fmla="*/ 0 h 20000"/>
                <a:gd name="T6" fmla="*/ 0 w 20000"/>
                <a:gd name="T7" fmla="*/ 0 h 20000"/>
                <a:gd name="T8" fmla="*/ 0 w 20000"/>
                <a:gd name="T9" fmla="*/ 0 h 2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000" h="20000">
                  <a:moveTo>
                    <a:pt x="19988" y="0"/>
                  </a:moveTo>
                  <a:lnTo>
                    <a:pt x="19988" y="19972"/>
                  </a:lnTo>
                  <a:lnTo>
                    <a:pt x="0" y="19972"/>
                  </a:lnTo>
                  <a:lnTo>
                    <a:pt x="0" y="0"/>
                  </a:lnTo>
                  <a:lnTo>
                    <a:pt x="19988" y="0"/>
                  </a:lnTo>
                  <a:close/>
                </a:path>
              </a:pathLst>
            </a:custGeom>
            <a:solidFill>
              <a:srgbClr val="4DB3E6"/>
            </a:solidFill>
            <a:ln w="3175">
              <a:solidFill>
                <a:srgbClr val="4DB3E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2638" y="2381"/>
              <a:ext cx="756" cy="288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w 20000"/>
                <a:gd name="T5" fmla="*/ 0 h 20000"/>
                <a:gd name="T6" fmla="*/ 0 w 20000"/>
                <a:gd name="T7" fmla="*/ 0 h 20000"/>
                <a:gd name="T8" fmla="*/ 0 w 20000"/>
                <a:gd name="T9" fmla="*/ 0 h 2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000" h="20000">
                  <a:moveTo>
                    <a:pt x="19988" y="0"/>
                  </a:moveTo>
                  <a:lnTo>
                    <a:pt x="19988" y="19972"/>
                  </a:lnTo>
                  <a:lnTo>
                    <a:pt x="0" y="19972"/>
                  </a:lnTo>
                  <a:lnTo>
                    <a:pt x="0" y="0"/>
                  </a:lnTo>
                  <a:lnTo>
                    <a:pt x="19988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844" y="2472"/>
              <a:ext cx="342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000000"/>
                  </a:solidFill>
                  <a:ea typeface="Mincho" charset="-128"/>
                </a:rPr>
                <a:t>Loader</a:t>
              </a:r>
              <a:endParaRPr lang="en-US" altLang="en-US" sz="1200">
                <a:solidFill>
                  <a:srgbClr val="000000"/>
                </a:solidFill>
                <a:ea typeface="Mincho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ea typeface="Mincho" charset="-128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3396" y="912"/>
              <a:ext cx="324" cy="0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3396" y="1305"/>
              <a:ext cx="324" cy="0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3396" y="2525"/>
              <a:ext cx="324" cy="0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3175">
              <a:solidFill>
                <a:srgbClr val="000000"/>
              </a:solidFill>
              <a:round/>
              <a:headEnd type="triangle" w="med" len="sm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3720" y="2310"/>
              <a:ext cx="486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indent="22860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AvantGarde" pitchFamily="34" charset="0"/>
                </a:rPr>
                <a:t>Primary</a:t>
              </a:r>
              <a:endParaRPr lang="en-US" altLang="en-US" sz="1000">
                <a:solidFill>
                  <a:srgbClr val="000000"/>
                </a:solidFill>
                <a:latin typeface="Times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AvantGarde" pitchFamily="34" charset="0"/>
                </a:rPr>
                <a:t>Memory</a:t>
              </a:r>
              <a:endParaRPr lang="en-US" altLang="en-US" sz="1000">
                <a:solidFill>
                  <a:srgbClr val="000000"/>
                </a:solidFill>
                <a:latin typeface="Times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3396" y="3533"/>
              <a:ext cx="324" cy="0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4260" y="2304"/>
              <a:ext cx="108" cy="960"/>
              <a:chOff x="0" y="0"/>
              <a:chExt cx="19999" cy="19999"/>
            </a:xfrm>
          </p:grpSpPr>
          <p:sp>
            <p:nvSpPr>
              <p:cNvPr id="151" name="Arc 15"/>
              <p:cNvSpPr>
                <a:spLocks/>
              </p:cNvSpPr>
              <p:nvPr/>
            </p:nvSpPr>
            <p:spPr bwMode="auto">
              <a:xfrm>
                <a:off x="0" y="0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4 h 21600"/>
                  <a:gd name="T4" fmla="*/ 0 w 21600"/>
                  <a:gd name="T5" fmla="*/ 1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Arc 16"/>
              <p:cNvSpPr>
                <a:spLocks/>
              </p:cNvSpPr>
              <p:nvPr/>
            </p:nvSpPr>
            <p:spPr bwMode="auto">
              <a:xfrm flipV="1">
                <a:off x="0" y="14993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4 h 21600"/>
                  <a:gd name="T4" fmla="*/ 0 w 21600"/>
                  <a:gd name="T5" fmla="*/ 1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Arc 17"/>
              <p:cNvSpPr>
                <a:spLocks/>
              </p:cNvSpPr>
              <p:nvPr/>
            </p:nvSpPr>
            <p:spPr bwMode="auto">
              <a:xfrm flipH="1">
                <a:off x="9958" y="9995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4 h 21600"/>
                  <a:gd name="T4" fmla="*/ 0 w 21600"/>
                  <a:gd name="T5" fmla="*/ 1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Arc 18"/>
              <p:cNvSpPr>
                <a:spLocks/>
              </p:cNvSpPr>
              <p:nvPr/>
            </p:nvSpPr>
            <p:spPr bwMode="auto">
              <a:xfrm flipH="1" flipV="1">
                <a:off x="9958" y="4998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4 h 21600"/>
                  <a:gd name="T4" fmla="*/ 0 w 21600"/>
                  <a:gd name="T5" fmla="*/ 1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" name="Group 19"/>
            <p:cNvGrpSpPr>
              <a:grpSpLocks/>
            </p:cNvGrpSpPr>
            <p:nvPr/>
          </p:nvGrpSpPr>
          <p:grpSpPr bwMode="auto">
            <a:xfrm>
              <a:off x="4260" y="3312"/>
              <a:ext cx="108" cy="960"/>
              <a:chOff x="0" y="0"/>
              <a:chExt cx="19999" cy="19999"/>
            </a:xfrm>
          </p:grpSpPr>
          <p:sp>
            <p:nvSpPr>
              <p:cNvPr id="147" name="Arc 20"/>
              <p:cNvSpPr>
                <a:spLocks/>
              </p:cNvSpPr>
              <p:nvPr/>
            </p:nvSpPr>
            <p:spPr bwMode="auto">
              <a:xfrm>
                <a:off x="0" y="0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4 h 21600"/>
                  <a:gd name="T4" fmla="*/ 0 w 21600"/>
                  <a:gd name="T5" fmla="*/ 1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Arc 21"/>
              <p:cNvSpPr>
                <a:spLocks/>
              </p:cNvSpPr>
              <p:nvPr/>
            </p:nvSpPr>
            <p:spPr bwMode="auto">
              <a:xfrm flipV="1">
                <a:off x="0" y="14993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4 h 21600"/>
                  <a:gd name="T4" fmla="*/ 0 w 21600"/>
                  <a:gd name="T5" fmla="*/ 1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Arc 22"/>
              <p:cNvSpPr>
                <a:spLocks/>
              </p:cNvSpPr>
              <p:nvPr/>
            </p:nvSpPr>
            <p:spPr bwMode="auto">
              <a:xfrm flipH="1">
                <a:off x="9958" y="9995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4 h 21600"/>
                  <a:gd name="T4" fmla="*/ 0 w 21600"/>
                  <a:gd name="T5" fmla="*/ 1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Arc 23"/>
              <p:cNvSpPr>
                <a:spLocks/>
              </p:cNvSpPr>
              <p:nvPr/>
            </p:nvSpPr>
            <p:spPr bwMode="auto">
              <a:xfrm flipH="1" flipV="1">
                <a:off x="9958" y="4998"/>
                <a:ext cx="10041" cy="5006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4 h 21600"/>
                  <a:gd name="T4" fmla="*/ 0 w 21600"/>
                  <a:gd name="T5" fmla="*/ 14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4260" y="768"/>
              <a:ext cx="108" cy="288"/>
              <a:chOff x="0" y="0"/>
              <a:chExt cx="19999" cy="20001"/>
            </a:xfrm>
          </p:grpSpPr>
          <p:sp>
            <p:nvSpPr>
              <p:cNvPr id="143" name="Arc 25"/>
              <p:cNvSpPr>
                <a:spLocks/>
              </p:cNvSpPr>
              <p:nvPr/>
            </p:nvSpPr>
            <p:spPr bwMode="auto">
              <a:xfrm>
                <a:off x="0" y="0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5 h 21600"/>
                  <a:gd name="T4" fmla="*/ 0 w 21600"/>
                  <a:gd name="T5" fmla="*/ 1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Arc 26"/>
              <p:cNvSpPr>
                <a:spLocks/>
              </p:cNvSpPr>
              <p:nvPr/>
            </p:nvSpPr>
            <p:spPr bwMode="auto">
              <a:xfrm flipV="1">
                <a:off x="0" y="14980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5 h 21600"/>
                  <a:gd name="T4" fmla="*/ 0 w 21600"/>
                  <a:gd name="T5" fmla="*/ 1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Arc 27"/>
              <p:cNvSpPr>
                <a:spLocks/>
              </p:cNvSpPr>
              <p:nvPr/>
            </p:nvSpPr>
            <p:spPr bwMode="auto">
              <a:xfrm flipH="1">
                <a:off x="9958" y="9987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5 h 21600"/>
                  <a:gd name="T4" fmla="*/ 0 w 21600"/>
                  <a:gd name="T5" fmla="*/ 1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Arc 28"/>
              <p:cNvSpPr>
                <a:spLocks/>
              </p:cNvSpPr>
              <p:nvPr/>
            </p:nvSpPr>
            <p:spPr bwMode="auto">
              <a:xfrm flipH="1" flipV="1">
                <a:off x="9958" y="4993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5 h 21600"/>
                  <a:gd name="T4" fmla="*/ 0 w 21600"/>
                  <a:gd name="T5" fmla="*/ 1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" name="Arc 29"/>
            <p:cNvSpPr>
              <a:spLocks/>
            </p:cNvSpPr>
            <p:nvPr/>
          </p:nvSpPr>
          <p:spPr bwMode="auto">
            <a:xfrm>
              <a:off x="4260" y="1155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Arc 30"/>
            <p:cNvSpPr>
              <a:spLocks/>
            </p:cNvSpPr>
            <p:nvPr/>
          </p:nvSpPr>
          <p:spPr bwMode="auto">
            <a:xfrm flipV="1">
              <a:off x="4260" y="1371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Arc 31"/>
            <p:cNvSpPr>
              <a:spLocks/>
            </p:cNvSpPr>
            <p:nvPr/>
          </p:nvSpPr>
          <p:spPr bwMode="auto">
            <a:xfrm flipH="1">
              <a:off x="4314" y="1299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Arc 32"/>
            <p:cNvSpPr>
              <a:spLocks/>
            </p:cNvSpPr>
            <p:nvPr/>
          </p:nvSpPr>
          <p:spPr bwMode="auto">
            <a:xfrm flipH="1" flipV="1">
              <a:off x="4314" y="1227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33"/>
            <p:cNvSpPr>
              <a:spLocks noChangeArrowheads="1"/>
            </p:cNvSpPr>
            <p:nvPr/>
          </p:nvSpPr>
          <p:spPr bwMode="auto">
            <a:xfrm>
              <a:off x="4419" y="787"/>
              <a:ext cx="1149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Program is created in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the editor and stored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on disk.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1"/>
            </a:p>
          </p:txBody>
        </p:sp>
        <p:sp>
          <p:nvSpPr>
            <p:cNvPr id="24" name="Rectangle 34"/>
            <p:cNvSpPr>
              <a:spLocks noChangeArrowheads="1"/>
            </p:cNvSpPr>
            <p:nvPr/>
          </p:nvSpPr>
          <p:spPr bwMode="auto">
            <a:xfrm>
              <a:off x="4419" y="1218"/>
              <a:ext cx="1149" cy="1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Preprocessor program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processes the code.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1"/>
            </a:p>
          </p:txBody>
        </p:sp>
        <p:sp>
          <p:nvSpPr>
            <p:cNvPr id="25" name="Rectangle 35"/>
            <p:cNvSpPr>
              <a:spLocks noChangeArrowheads="1"/>
            </p:cNvSpPr>
            <p:nvPr/>
          </p:nvSpPr>
          <p:spPr bwMode="auto">
            <a:xfrm>
              <a:off x="4422" y="2703"/>
              <a:ext cx="114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Loader puts program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in memory.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1"/>
            </a:p>
          </p:txBody>
        </p:sp>
        <p:sp>
          <p:nvSpPr>
            <p:cNvPr id="26" name="Rectangle 36"/>
            <p:cNvSpPr>
              <a:spLocks noChangeArrowheads="1"/>
            </p:cNvSpPr>
            <p:nvPr/>
          </p:nvSpPr>
          <p:spPr bwMode="auto">
            <a:xfrm>
              <a:off x="4419" y="3518"/>
              <a:ext cx="1149" cy="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CPU takes each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instruction and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executes it, possibly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storing new data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values as the program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executes.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1"/>
            </a:p>
          </p:txBody>
        </p:sp>
        <p:sp>
          <p:nvSpPr>
            <p:cNvPr id="27" name="Freeform 37"/>
            <p:cNvSpPr>
              <a:spLocks/>
            </p:cNvSpPr>
            <p:nvPr/>
          </p:nvSpPr>
          <p:spPr bwMode="auto">
            <a:xfrm>
              <a:off x="2638" y="1545"/>
              <a:ext cx="756" cy="288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w 20000"/>
                <a:gd name="T5" fmla="*/ 0 h 20000"/>
                <a:gd name="T6" fmla="*/ 0 w 20000"/>
                <a:gd name="T7" fmla="*/ 0 h 20000"/>
                <a:gd name="T8" fmla="*/ 0 w 20000"/>
                <a:gd name="T9" fmla="*/ 0 h 2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000" h="20000">
                  <a:moveTo>
                    <a:pt x="19988" y="0"/>
                  </a:moveTo>
                  <a:lnTo>
                    <a:pt x="19988" y="19972"/>
                  </a:lnTo>
                  <a:lnTo>
                    <a:pt x="0" y="19972"/>
                  </a:lnTo>
                  <a:lnTo>
                    <a:pt x="0" y="0"/>
                  </a:lnTo>
                  <a:lnTo>
                    <a:pt x="19988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Rectangle 38"/>
            <p:cNvSpPr>
              <a:spLocks noChangeArrowheads="1"/>
            </p:cNvSpPr>
            <p:nvPr/>
          </p:nvSpPr>
          <p:spPr bwMode="auto">
            <a:xfrm>
              <a:off x="2790" y="1635"/>
              <a:ext cx="450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>
                  <a:solidFill>
                    <a:srgbClr val="000000"/>
                  </a:solidFill>
                  <a:ea typeface="Mincho" charset="-128"/>
                </a:rPr>
                <a:t>Compiler</a:t>
              </a:r>
              <a:endParaRPr lang="en-US" altLang="en-US" sz="1200">
                <a:solidFill>
                  <a:srgbClr val="000000"/>
                </a:solidFill>
                <a:ea typeface="Mincho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>
                <a:ea typeface="Mincho" charset="-128"/>
              </a:endParaRPr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3396" y="1689"/>
              <a:ext cx="324" cy="0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" name="Group 40"/>
            <p:cNvGrpSpPr>
              <a:grpSpLocks/>
            </p:cNvGrpSpPr>
            <p:nvPr/>
          </p:nvGrpSpPr>
          <p:grpSpPr bwMode="auto">
            <a:xfrm>
              <a:off x="4260" y="1538"/>
              <a:ext cx="108" cy="288"/>
              <a:chOff x="0" y="0"/>
              <a:chExt cx="19999" cy="20001"/>
            </a:xfrm>
          </p:grpSpPr>
          <p:sp>
            <p:nvSpPr>
              <p:cNvPr id="139" name="Arc 41"/>
              <p:cNvSpPr>
                <a:spLocks/>
              </p:cNvSpPr>
              <p:nvPr/>
            </p:nvSpPr>
            <p:spPr bwMode="auto">
              <a:xfrm>
                <a:off x="0" y="0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5 h 21600"/>
                  <a:gd name="T4" fmla="*/ 0 w 21600"/>
                  <a:gd name="T5" fmla="*/ 1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Arc 42"/>
              <p:cNvSpPr>
                <a:spLocks/>
              </p:cNvSpPr>
              <p:nvPr/>
            </p:nvSpPr>
            <p:spPr bwMode="auto">
              <a:xfrm flipV="1">
                <a:off x="0" y="14980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5 h 21600"/>
                  <a:gd name="T4" fmla="*/ 0 w 21600"/>
                  <a:gd name="T5" fmla="*/ 1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Arc 43"/>
              <p:cNvSpPr>
                <a:spLocks/>
              </p:cNvSpPr>
              <p:nvPr/>
            </p:nvSpPr>
            <p:spPr bwMode="auto">
              <a:xfrm flipH="1">
                <a:off x="9958" y="9987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5 h 21600"/>
                  <a:gd name="T4" fmla="*/ 0 w 21600"/>
                  <a:gd name="T5" fmla="*/ 1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Arc 44"/>
              <p:cNvSpPr>
                <a:spLocks/>
              </p:cNvSpPr>
              <p:nvPr/>
            </p:nvSpPr>
            <p:spPr bwMode="auto">
              <a:xfrm flipH="1" flipV="1">
                <a:off x="9958" y="4993"/>
                <a:ext cx="10041" cy="5021"/>
              </a:xfrm>
              <a:custGeom>
                <a:avLst/>
                <a:gdLst>
                  <a:gd name="T0" fmla="*/ 0 w 21600"/>
                  <a:gd name="T1" fmla="*/ 0 h 21600"/>
                  <a:gd name="T2" fmla="*/ 469 w 21600"/>
                  <a:gd name="T3" fmla="*/ 15 h 21600"/>
                  <a:gd name="T4" fmla="*/ 0 w 21600"/>
                  <a:gd name="T5" fmla="*/ 15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" name="Rectangle 45"/>
            <p:cNvSpPr>
              <a:spLocks noChangeArrowheads="1"/>
            </p:cNvSpPr>
            <p:nvPr/>
          </p:nvSpPr>
          <p:spPr bwMode="auto">
            <a:xfrm>
              <a:off x="4419" y="1520"/>
              <a:ext cx="1149" cy="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Compiler creates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object code and stores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it on disk.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1"/>
            </a:p>
          </p:txBody>
        </p:sp>
        <p:sp>
          <p:nvSpPr>
            <p:cNvPr id="32" name="Freeform 46"/>
            <p:cNvSpPr>
              <a:spLocks/>
            </p:cNvSpPr>
            <p:nvPr/>
          </p:nvSpPr>
          <p:spPr bwMode="auto">
            <a:xfrm>
              <a:off x="3396" y="2072"/>
              <a:ext cx="324" cy="0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000" h="20000">
                  <a:moveTo>
                    <a:pt x="19972" y="0"/>
                  </a:moveTo>
                  <a:lnTo>
                    <a:pt x="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 type="triangle" w="med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Arc 47"/>
            <p:cNvSpPr>
              <a:spLocks/>
            </p:cNvSpPr>
            <p:nvPr/>
          </p:nvSpPr>
          <p:spPr bwMode="auto">
            <a:xfrm>
              <a:off x="4260" y="1921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Arc 48"/>
            <p:cNvSpPr>
              <a:spLocks/>
            </p:cNvSpPr>
            <p:nvPr/>
          </p:nvSpPr>
          <p:spPr bwMode="auto">
            <a:xfrm flipV="1">
              <a:off x="4260" y="2137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Arc 49"/>
            <p:cNvSpPr>
              <a:spLocks/>
            </p:cNvSpPr>
            <p:nvPr/>
          </p:nvSpPr>
          <p:spPr bwMode="auto">
            <a:xfrm flipH="1">
              <a:off x="4314" y="2065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Arc 50"/>
            <p:cNvSpPr>
              <a:spLocks/>
            </p:cNvSpPr>
            <p:nvPr/>
          </p:nvSpPr>
          <p:spPr bwMode="auto">
            <a:xfrm flipH="1" flipV="1">
              <a:off x="4314" y="1993"/>
              <a:ext cx="54" cy="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Rectangle 51"/>
            <p:cNvSpPr>
              <a:spLocks noChangeArrowheads="1"/>
            </p:cNvSpPr>
            <p:nvPr/>
          </p:nvSpPr>
          <p:spPr bwMode="auto">
            <a:xfrm>
              <a:off x="4419" y="1920"/>
              <a:ext cx="114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Linker links the object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code with the libraries,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creates </a:t>
              </a:r>
              <a:r>
                <a:rPr lang="en-US" altLang="en-US" sz="1200" b="1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an executable file </a:t>
              </a:r>
              <a:r>
                <a:rPr lang="en-US" altLang="en-US" sz="1200" b="1">
                  <a:solidFill>
                    <a:srgbClr val="000000"/>
                  </a:solidFill>
                  <a:latin typeface="Times" panose="02020603050405020304" pitchFamily="18" charset="0"/>
                </a:rPr>
                <a:t>and stores it on disk</a:t>
              </a: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1">
                <a:cs typeface="Courier New" panose="02070309020205020404" pitchFamily="49" charset="0"/>
              </a:endParaRPr>
            </a:p>
          </p:txBody>
        </p:sp>
        <p:grpSp>
          <p:nvGrpSpPr>
            <p:cNvPr id="38" name="Group 52"/>
            <p:cNvGrpSpPr>
              <a:grpSpLocks/>
            </p:cNvGrpSpPr>
            <p:nvPr/>
          </p:nvGrpSpPr>
          <p:grpSpPr bwMode="auto">
            <a:xfrm>
              <a:off x="2638" y="762"/>
              <a:ext cx="756" cy="288"/>
              <a:chOff x="0" y="0"/>
              <a:chExt cx="20000" cy="20000"/>
            </a:xfrm>
          </p:grpSpPr>
          <p:sp>
            <p:nvSpPr>
              <p:cNvPr id="136" name="Freeform 53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8 w 20000"/>
                  <a:gd name="T1" fmla="*/ 0 h 20000"/>
                  <a:gd name="T2" fmla="*/ 19988 w 20000"/>
                  <a:gd name="T3" fmla="*/ 19972 h 20000"/>
                  <a:gd name="T4" fmla="*/ 0 w 20000"/>
                  <a:gd name="T5" fmla="*/ 19972 h 20000"/>
                  <a:gd name="T6" fmla="*/ 0 w 20000"/>
                  <a:gd name="T7" fmla="*/ 0 h 20000"/>
                  <a:gd name="T8" fmla="*/ 19988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8" y="0"/>
                    </a:moveTo>
                    <a:lnTo>
                      <a:pt x="19988" y="19972"/>
                    </a:lnTo>
                    <a:lnTo>
                      <a:pt x="0" y="19972"/>
                    </a:lnTo>
                    <a:lnTo>
                      <a:pt x="0" y="0"/>
                    </a:lnTo>
                    <a:lnTo>
                      <a:pt x="19988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Freeform 54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8 w 20000"/>
                  <a:gd name="T1" fmla="*/ 0 h 20000"/>
                  <a:gd name="T2" fmla="*/ 19988 w 20000"/>
                  <a:gd name="T3" fmla="*/ 19972 h 20000"/>
                  <a:gd name="T4" fmla="*/ 0 w 20000"/>
                  <a:gd name="T5" fmla="*/ 19972 h 20000"/>
                  <a:gd name="T6" fmla="*/ 0 w 20000"/>
                  <a:gd name="T7" fmla="*/ 0 h 20000"/>
                  <a:gd name="T8" fmla="*/ 19988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8" y="0"/>
                    </a:moveTo>
                    <a:lnTo>
                      <a:pt x="19988" y="19972"/>
                    </a:lnTo>
                    <a:lnTo>
                      <a:pt x="0" y="19972"/>
                    </a:lnTo>
                    <a:lnTo>
                      <a:pt x="0" y="0"/>
                    </a:lnTo>
                    <a:lnTo>
                      <a:pt x="19988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Rectangle 55"/>
              <p:cNvSpPr>
                <a:spLocks noChangeArrowheads="1"/>
              </p:cNvSpPr>
              <p:nvPr/>
            </p:nvSpPr>
            <p:spPr bwMode="auto">
              <a:xfrm>
                <a:off x="5464" y="6306"/>
                <a:ext cx="9060" cy="78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ea typeface="Mincho" charset="-128"/>
                  </a:rPr>
                  <a:t>Editor</a:t>
                </a:r>
                <a:endParaRPr lang="en-US" altLang="en-US" sz="1200">
                  <a:solidFill>
                    <a:srgbClr val="000000"/>
                  </a:solidFill>
                  <a:ea typeface="Mincho" charset="-128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ea typeface="Mincho" charset="-128"/>
                </a:endParaRPr>
              </a:p>
            </p:txBody>
          </p:sp>
        </p:grpSp>
        <p:grpSp>
          <p:nvGrpSpPr>
            <p:cNvPr id="39" name="Group 56"/>
            <p:cNvGrpSpPr>
              <a:grpSpLocks/>
            </p:cNvGrpSpPr>
            <p:nvPr/>
          </p:nvGrpSpPr>
          <p:grpSpPr bwMode="auto">
            <a:xfrm>
              <a:off x="2638" y="1161"/>
              <a:ext cx="756" cy="288"/>
              <a:chOff x="0" y="0"/>
              <a:chExt cx="20000" cy="20000"/>
            </a:xfrm>
          </p:grpSpPr>
          <p:sp>
            <p:nvSpPr>
              <p:cNvPr id="132" name="Freeform 57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8 w 20000"/>
                  <a:gd name="T1" fmla="*/ 0 h 20000"/>
                  <a:gd name="T2" fmla="*/ 19988 w 20000"/>
                  <a:gd name="T3" fmla="*/ 19972 h 20000"/>
                  <a:gd name="T4" fmla="*/ 0 w 20000"/>
                  <a:gd name="T5" fmla="*/ 19972 h 20000"/>
                  <a:gd name="T6" fmla="*/ 0 w 20000"/>
                  <a:gd name="T7" fmla="*/ 0 h 20000"/>
                  <a:gd name="T8" fmla="*/ 19988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8" y="0"/>
                    </a:moveTo>
                    <a:lnTo>
                      <a:pt x="19988" y="19972"/>
                    </a:lnTo>
                    <a:lnTo>
                      <a:pt x="0" y="19972"/>
                    </a:lnTo>
                    <a:lnTo>
                      <a:pt x="0" y="0"/>
                    </a:lnTo>
                    <a:lnTo>
                      <a:pt x="19988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3" name="Group 58"/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20000"/>
                <a:chOff x="0" y="0"/>
                <a:chExt cx="20000" cy="20000"/>
              </a:xfrm>
            </p:grpSpPr>
            <p:sp>
              <p:nvSpPr>
                <p:cNvPr id="134" name="Freeform 59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88 w 20000"/>
                    <a:gd name="T1" fmla="*/ 0 h 20000"/>
                    <a:gd name="T2" fmla="*/ 19988 w 20000"/>
                    <a:gd name="T3" fmla="*/ 19972 h 20000"/>
                    <a:gd name="T4" fmla="*/ 0 w 20000"/>
                    <a:gd name="T5" fmla="*/ 19972 h 20000"/>
                    <a:gd name="T6" fmla="*/ 0 w 20000"/>
                    <a:gd name="T7" fmla="*/ 0 h 20000"/>
                    <a:gd name="T8" fmla="*/ 19988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8" y="0"/>
                      </a:moveTo>
                      <a:lnTo>
                        <a:pt x="19988" y="19972"/>
                      </a:lnTo>
                      <a:lnTo>
                        <a:pt x="0" y="19972"/>
                      </a:lnTo>
                      <a:lnTo>
                        <a:pt x="0" y="0"/>
                      </a:lnTo>
                      <a:lnTo>
                        <a:pt x="19988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5" name="Rectangle 60"/>
                <p:cNvSpPr>
                  <a:spLocks noChangeArrowheads="1"/>
                </p:cNvSpPr>
                <p:nvPr/>
              </p:nvSpPr>
              <p:spPr bwMode="auto">
                <a:xfrm>
                  <a:off x="1179" y="5861"/>
                  <a:ext cx="17631" cy="78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>
                      <a:solidFill>
                        <a:srgbClr val="000000"/>
                      </a:solidFill>
                      <a:ea typeface="Mincho" charset="-128"/>
                    </a:rPr>
                    <a:t>Preprocessor</a:t>
                  </a:r>
                  <a:endParaRPr lang="en-US" altLang="en-US" sz="1200">
                    <a:solidFill>
                      <a:srgbClr val="000000"/>
                    </a:solidFill>
                    <a:ea typeface="Mincho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ea typeface="Mincho" charset="-128"/>
                  </a:endParaRPr>
                </a:p>
              </p:txBody>
            </p:sp>
          </p:grpSp>
        </p:grpSp>
        <p:grpSp>
          <p:nvGrpSpPr>
            <p:cNvPr id="40" name="Group 61"/>
            <p:cNvGrpSpPr>
              <a:grpSpLocks/>
            </p:cNvGrpSpPr>
            <p:nvPr/>
          </p:nvGrpSpPr>
          <p:grpSpPr bwMode="auto">
            <a:xfrm>
              <a:off x="2638" y="1928"/>
              <a:ext cx="756" cy="288"/>
              <a:chOff x="0" y="0"/>
              <a:chExt cx="20000" cy="20000"/>
            </a:xfrm>
          </p:grpSpPr>
          <p:sp>
            <p:nvSpPr>
              <p:cNvPr id="128" name="Freeform 62"/>
              <p:cNvSpPr>
                <a:spLocks/>
              </p:cNvSpPr>
              <p:nvPr/>
            </p:nvSpPr>
            <p:spPr bwMode="auto">
              <a:xfrm>
                <a:off x="0" y="0"/>
                <a:ext cx="20000" cy="20000"/>
              </a:xfrm>
              <a:custGeom>
                <a:avLst/>
                <a:gdLst>
                  <a:gd name="T0" fmla="*/ 19988 w 20000"/>
                  <a:gd name="T1" fmla="*/ 0 h 20000"/>
                  <a:gd name="T2" fmla="*/ 19988 w 20000"/>
                  <a:gd name="T3" fmla="*/ 19972 h 20000"/>
                  <a:gd name="T4" fmla="*/ 0 w 20000"/>
                  <a:gd name="T5" fmla="*/ 19972 h 20000"/>
                  <a:gd name="T6" fmla="*/ 0 w 20000"/>
                  <a:gd name="T7" fmla="*/ 0 h 20000"/>
                  <a:gd name="T8" fmla="*/ 19988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8" y="0"/>
                    </a:moveTo>
                    <a:lnTo>
                      <a:pt x="19988" y="19972"/>
                    </a:lnTo>
                    <a:lnTo>
                      <a:pt x="0" y="19972"/>
                    </a:lnTo>
                    <a:lnTo>
                      <a:pt x="0" y="0"/>
                    </a:lnTo>
                    <a:lnTo>
                      <a:pt x="19988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9" name="Group 63"/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20000"/>
                <a:chOff x="0" y="0"/>
                <a:chExt cx="20000" cy="20000"/>
              </a:xfrm>
            </p:grpSpPr>
            <p:sp>
              <p:nvSpPr>
                <p:cNvPr id="130" name="Freeform 64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88 w 20000"/>
                    <a:gd name="T1" fmla="*/ 0 h 20000"/>
                    <a:gd name="T2" fmla="*/ 19988 w 20000"/>
                    <a:gd name="T3" fmla="*/ 19972 h 20000"/>
                    <a:gd name="T4" fmla="*/ 0 w 20000"/>
                    <a:gd name="T5" fmla="*/ 19972 h 20000"/>
                    <a:gd name="T6" fmla="*/ 0 w 20000"/>
                    <a:gd name="T7" fmla="*/ 0 h 20000"/>
                    <a:gd name="T8" fmla="*/ 19988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8" y="0"/>
                      </a:moveTo>
                      <a:lnTo>
                        <a:pt x="19988" y="19972"/>
                      </a:lnTo>
                      <a:lnTo>
                        <a:pt x="0" y="19972"/>
                      </a:lnTo>
                      <a:lnTo>
                        <a:pt x="0" y="0"/>
                      </a:lnTo>
                      <a:lnTo>
                        <a:pt x="19988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Rectangle 65"/>
                <p:cNvSpPr>
                  <a:spLocks noChangeArrowheads="1"/>
                </p:cNvSpPr>
                <p:nvPr/>
              </p:nvSpPr>
              <p:spPr bwMode="auto">
                <a:xfrm>
                  <a:off x="5464" y="5889"/>
                  <a:ext cx="9060" cy="78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>
                      <a:solidFill>
                        <a:srgbClr val="000000"/>
                      </a:solidFill>
                      <a:ea typeface="Mincho" charset="-128"/>
                    </a:rPr>
                    <a:t>Linker</a:t>
                  </a:r>
                  <a:endParaRPr lang="en-US" altLang="en-US" sz="1200">
                    <a:solidFill>
                      <a:srgbClr val="000000"/>
                    </a:solidFill>
                    <a:ea typeface="Mincho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ea typeface="Mincho" charset="-128"/>
                  </a:endParaRPr>
                </a:p>
              </p:txBody>
            </p:sp>
          </p:grpSp>
        </p:grpSp>
        <p:grpSp>
          <p:nvGrpSpPr>
            <p:cNvPr id="41" name="Group 66"/>
            <p:cNvGrpSpPr>
              <a:grpSpLocks/>
            </p:cNvGrpSpPr>
            <p:nvPr/>
          </p:nvGrpSpPr>
          <p:grpSpPr bwMode="auto">
            <a:xfrm>
              <a:off x="2638" y="3389"/>
              <a:ext cx="756" cy="288"/>
              <a:chOff x="0" y="0"/>
              <a:chExt cx="20000" cy="20000"/>
            </a:xfrm>
          </p:grpSpPr>
          <p:grpSp>
            <p:nvGrpSpPr>
              <p:cNvPr id="122" name="Group 67"/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20000"/>
                <a:chOff x="0" y="0"/>
                <a:chExt cx="20000" cy="20000"/>
              </a:xfrm>
            </p:grpSpPr>
            <p:sp>
              <p:nvSpPr>
                <p:cNvPr id="126" name="Freeform 68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88 w 20000"/>
                    <a:gd name="T1" fmla="*/ 0 h 20000"/>
                    <a:gd name="T2" fmla="*/ 19988 w 20000"/>
                    <a:gd name="T3" fmla="*/ 19972 h 20000"/>
                    <a:gd name="T4" fmla="*/ 0 w 20000"/>
                    <a:gd name="T5" fmla="*/ 19972 h 20000"/>
                    <a:gd name="T6" fmla="*/ 0 w 20000"/>
                    <a:gd name="T7" fmla="*/ 0 h 20000"/>
                    <a:gd name="T8" fmla="*/ 19988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8" y="0"/>
                      </a:moveTo>
                      <a:lnTo>
                        <a:pt x="19988" y="19972"/>
                      </a:lnTo>
                      <a:lnTo>
                        <a:pt x="0" y="19972"/>
                      </a:lnTo>
                      <a:lnTo>
                        <a:pt x="0" y="0"/>
                      </a:lnTo>
                      <a:lnTo>
                        <a:pt x="19988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Rectangle 69"/>
                <p:cNvSpPr>
                  <a:spLocks noChangeArrowheads="1"/>
                </p:cNvSpPr>
                <p:nvPr/>
              </p:nvSpPr>
              <p:spPr bwMode="auto">
                <a:xfrm>
                  <a:off x="9750" y="12222"/>
                  <a:ext cx="488" cy="2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/>
                    <a:t> </a:t>
                  </a: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  <p:grpSp>
            <p:nvGrpSpPr>
              <p:cNvPr id="123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20000" cy="20000"/>
                <a:chOff x="0" y="0"/>
                <a:chExt cx="20000" cy="20000"/>
              </a:xfrm>
            </p:grpSpPr>
            <p:sp>
              <p:nvSpPr>
                <p:cNvPr id="124" name="Freeform 71"/>
                <p:cNvSpPr>
                  <a:spLocks/>
                </p:cNvSpPr>
                <p:nvPr/>
              </p:nvSpPr>
              <p:spPr bwMode="auto">
                <a:xfrm>
                  <a:off x="0" y="0"/>
                  <a:ext cx="20000" cy="20000"/>
                </a:xfrm>
                <a:custGeom>
                  <a:avLst/>
                  <a:gdLst>
                    <a:gd name="T0" fmla="*/ 19988 w 20000"/>
                    <a:gd name="T1" fmla="*/ 0 h 20000"/>
                    <a:gd name="T2" fmla="*/ 19988 w 20000"/>
                    <a:gd name="T3" fmla="*/ 19972 h 20000"/>
                    <a:gd name="T4" fmla="*/ 0 w 20000"/>
                    <a:gd name="T5" fmla="*/ 19972 h 20000"/>
                    <a:gd name="T6" fmla="*/ 0 w 20000"/>
                    <a:gd name="T7" fmla="*/ 0 h 20000"/>
                    <a:gd name="T8" fmla="*/ 19988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8" y="0"/>
                      </a:moveTo>
                      <a:lnTo>
                        <a:pt x="19988" y="19972"/>
                      </a:lnTo>
                      <a:lnTo>
                        <a:pt x="0" y="19972"/>
                      </a:lnTo>
                      <a:lnTo>
                        <a:pt x="0" y="0"/>
                      </a:lnTo>
                      <a:lnTo>
                        <a:pt x="19988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Rectangle 72"/>
                <p:cNvSpPr>
                  <a:spLocks noChangeArrowheads="1"/>
                </p:cNvSpPr>
                <p:nvPr/>
              </p:nvSpPr>
              <p:spPr bwMode="auto">
                <a:xfrm>
                  <a:off x="7607" y="6667"/>
                  <a:ext cx="4774" cy="78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>
                      <a:solidFill>
                        <a:srgbClr val="000000"/>
                      </a:solidFill>
                      <a:ea typeface="Mincho" charset="-128"/>
                    </a:rPr>
                    <a:t>CPU</a:t>
                  </a:r>
                  <a:endParaRPr lang="en-US" altLang="en-US" sz="1200">
                    <a:solidFill>
                      <a:srgbClr val="000000"/>
                    </a:solidFill>
                    <a:ea typeface="Mincho" charset="-128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>
                    <a:ea typeface="Mincho" charset="-128"/>
                  </a:endParaRPr>
                </a:p>
              </p:txBody>
            </p:sp>
          </p:grpSp>
        </p:grpSp>
        <p:sp>
          <p:nvSpPr>
            <p:cNvPr id="42" name="Rectangle 73"/>
            <p:cNvSpPr>
              <a:spLocks noChangeArrowheads="1"/>
            </p:cNvSpPr>
            <p:nvPr/>
          </p:nvSpPr>
          <p:spPr bwMode="auto">
            <a:xfrm>
              <a:off x="3720" y="3310"/>
              <a:ext cx="486" cy="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indent="22860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AvantGarde" pitchFamily="34" charset="0"/>
                </a:rPr>
                <a:t>Primary</a:t>
              </a:r>
              <a:endParaRPr lang="en-US" altLang="en-US" sz="1000">
                <a:solidFill>
                  <a:srgbClr val="000000"/>
                </a:solidFill>
                <a:latin typeface="Times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rgbClr val="000000"/>
                  </a:solidFill>
                  <a:latin typeface="AvantGarde" pitchFamily="34" charset="0"/>
                </a:rPr>
                <a:t>Memory</a:t>
              </a:r>
              <a:endParaRPr lang="en-US" altLang="en-US" sz="1000">
                <a:solidFill>
                  <a:srgbClr val="000000"/>
                </a:solidFill>
                <a:latin typeface="Times" panose="02020603050405020304" pitchFamily="18" charset="0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grpSp>
          <p:nvGrpSpPr>
            <p:cNvPr id="43" name="Group 74"/>
            <p:cNvGrpSpPr>
              <a:grpSpLocks/>
            </p:cNvGrpSpPr>
            <p:nvPr/>
          </p:nvGrpSpPr>
          <p:grpSpPr bwMode="auto">
            <a:xfrm>
              <a:off x="3720" y="3477"/>
              <a:ext cx="487" cy="764"/>
              <a:chOff x="-2" y="1"/>
              <a:chExt cx="20003" cy="19999"/>
            </a:xfrm>
          </p:grpSpPr>
          <p:sp>
            <p:nvSpPr>
              <p:cNvPr id="112" name="Rectangle 75"/>
              <p:cNvSpPr>
                <a:spLocks noChangeArrowheads="1"/>
              </p:cNvSpPr>
              <p:nvPr/>
            </p:nvSpPr>
            <p:spPr bwMode="auto">
              <a:xfrm>
                <a:off x="8336" y="12593"/>
                <a:ext cx="2237" cy="5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indent="22860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000000"/>
                    </a:solidFill>
                    <a:latin typeface="Courier" pitchFamily="49" charset="0"/>
                  </a:rPr>
                  <a:t>.</a:t>
                </a:r>
                <a:endParaRPr lang="en-US" altLang="en-US" sz="1000">
                  <a:solidFill>
                    <a:srgbClr val="000000"/>
                  </a:solidFill>
                  <a:latin typeface="Times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000000"/>
                    </a:solidFill>
                    <a:latin typeface="Courier" pitchFamily="49" charset="0"/>
                  </a:rPr>
                  <a:t>.</a:t>
                </a:r>
                <a:endParaRPr lang="en-US" altLang="en-US" sz="1000">
                  <a:solidFill>
                    <a:srgbClr val="000000"/>
                  </a:solidFill>
                  <a:latin typeface="Times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000000"/>
                    </a:solidFill>
                    <a:latin typeface="Courier" pitchFamily="49" charset="0"/>
                  </a:rPr>
                  <a:t>.</a:t>
                </a:r>
                <a:endParaRPr lang="en-US" altLang="en-US" sz="1000">
                  <a:solidFill>
                    <a:srgbClr val="000000"/>
                  </a:solidFill>
                  <a:latin typeface="Times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  <p:sp>
            <p:nvSpPr>
              <p:cNvPr id="113" name="Freeform 76"/>
              <p:cNvSpPr>
                <a:spLocks/>
              </p:cNvSpPr>
              <p:nvPr/>
            </p:nvSpPr>
            <p:spPr bwMode="auto">
              <a:xfrm>
                <a:off x="-2" y="1"/>
                <a:ext cx="19837" cy="19999"/>
              </a:xfrm>
              <a:custGeom>
                <a:avLst/>
                <a:gdLst>
                  <a:gd name="T0" fmla="*/ 19179 w 20000"/>
                  <a:gd name="T1" fmla="*/ 0 h 20000"/>
                  <a:gd name="T2" fmla="*/ 19179 w 20000"/>
                  <a:gd name="T3" fmla="*/ 19985 h 20000"/>
                  <a:gd name="T4" fmla="*/ 0 w 20000"/>
                  <a:gd name="T5" fmla="*/ 19985 h 20000"/>
                  <a:gd name="T6" fmla="*/ 0 w 20000"/>
                  <a:gd name="T7" fmla="*/ 0 h 20000"/>
                  <a:gd name="T8" fmla="*/ 19179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90"/>
                    </a:lnTo>
                    <a:lnTo>
                      <a:pt x="0" y="19990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Freeform 77"/>
              <p:cNvSpPr>
                <a:spLocks/>
              </p:cNvSpPr>
              <p:nvPr/>
            </p:nvSpPr>
            <p:spPr bwMode="auto">
              <a:xfrm>
                <a:off x="35" y="22"/>
                <a:ext cx="19966" cy="2493"/>
              </a:xfrm>
              <a:custGeom>
                <a:avLst/>
                <a:gdLst>
                  <a:gd name="T0" fmla="*/ 19811 w 20000"/>
                  <a:gd name="T1" fmla="*/ 0 h 20000"/>
                  <a:gd name="T2" fmla="*/ 19811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9811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Freeform 78"/>
              <p:cNvSpPr>
                <a:spLocks/>
              </p:cNvSpPr>
              <p:nvPr/>
            </p:nvSpPr>
            <p:spPr bwMode="auto">
              <a:xfrm>
                <a:off x="35" y="2536"/>
                <a:ext cx="19966" cy="2515"/>
              </a:xfrm>
              <a:custGeom>
                <a:avLst/>
                <a:gdLst>
                  <a:gd name="T0" fmla="*/ 19811 w 20000"/>
                  <a:gd name="T1" fmla="*/ 0 h 20000"/>
                  <a:gd name="T2" fmla="*/ 19811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9811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7"/>
                    </a:lnTo>
                    <a:lnTo>
                      <a:pt x="0" y="19917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Freeform 79"/>
              <p:cNvSpPr>
                <a:spLocks/>
              </p:cNvSpPr>
              <p:nvPr/>
            </p:nvSpPr>
            <p:spPr bwMode="auto">
              <a:xfrm>
                <a:off x="35" y="5009"/>
                <a:ext cx="19966" cy="2493"/>
              </a:xfrm>
              <a:custGeom>
                <a:avLst/>
                <a:gdLst>
                  <a:gd name="T0" fmla="*/ 19811 w 20000"/>
                  <a:gd name="T1" fmla="*/ 0 h 20000"/>
                  <a:gd name="T2" fmla="*/ 19811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9811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Freeform 80"/>
              <p:cNvSpPr>
                <a:spLocks/>
              </p:cNvSpPr>
              <p:nvPr/>
            </p:nvSpPr>
            <p:spPr bwMode="auto">
              <a:xfrm>
                <a:off x="35" y="7512"/>
                <a:ext cx="19966" cy="2494"/>
              </a:xfrm>
              <a:custGeom>
                <a:avLst/>
                <a:gdLst>
                  <a:gd name="T0" fmla="*/ 19811 w 20000"/>
                  <a:gd name="T1" fmla="*/ 0 h 20000"/>
                  <a:gd name="T2" fmla="*/ 19811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9811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Freeform 81"/>
              <p:cNvSpPr>
                <a:spLocks/>
              </p:cNvSpPr>
              <p:nvPr/>
            </p:nvSpPr>
            <p:spPr bwMode="auto">
              <a:xfrm>
                <a:off x="35" y="10006"/>
                <a:ext cx="19966" cy="2493"/>
              </a:xfrm>
              <a:custGeom>
                <a:avLst/>
                <a:gdLst>
                  <a:gd name="T0" fmla="*/ 19811 w 20000"/>
                  <a:gd name="T1" fmla="*/ 0 h 20000"/>
                  <a:gd name="T2" fmla="*/ 19811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9811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Freeform 82"/>
              <p:cNvSpPr>
                <a:spLocks/>
              </p:cNvSpPr>
              <p:nvPr/>
            </p:nvSpPr>
            <p:spPr bwMode="auto">
              <a:xfrm>
                <a:off x="35" y="12510"/>
                <a:ext cx="19966" cy="4997"/>
              </a:xfrm>
              <a:custGeom>
                <a:avLst/>
                <a:gdLst>
                  <a:gd name="T0" fmla="*/ 19811 w 20000"/>
                  <a:gd name="T1" fmla="*/ 0 h 20000"/>
                  <a:gd name="T2" fmla="*/ 19811 w 20000"/>
                  <a:gd name="T3" fmla="*/ 19 h 20000"/>
                  <a:gd name="T4" fmla="*/ 0 w 20000"/>
                  <a:gd name="T5" fmla="*/ 19 h 20000"/>
                  <a:gd name="T6" fmla="*/ 0 w 20000"/>
                  <a:gd name="T7" fmla="*/ 0 h 20000"/>
                  <a:gd name="T8" fmla="*/ 19811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58"/>
                    </a:lnTo>
                    <a:lnTo>
                      <a:pt x="0" y="19958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Freeform 83"/>
              <p:cNvSpPr>
                <a:spLocks/>
              </p:cNvSpPr>
              <p:nvPr/>
            </p:nvSpPr>
            <p:spPr bwMode="auto">
              <a:xfrm>
                <a:off x="35" y="17507"/>
                <a:ext cx="19966" cy="2493"/>
              </a:xfrm>
              <a:custGeom>
                <a:avLst/>
                <a:gdLst>
                  <a:gd name="T0" fmla="*/ 19811 w 20000"/>
                  <a:gd name="T1" fmla="*/ 0 h 20000"/>
                  <a:gd name="T2" fmla="*/ 19811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9811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Rectangle 84"/>
              <p:cNvSpPr>
                <a:spLocks noChangeArrowheads="1"/>
              </p:cNvSpPr>
              <p:nvPr/>
            </p:nvSpPr>
            <p:spPr bwMode="auto">
              <a:xfrm>
                <a:off x="8890" y="12510"/>
                <a:ext cx="2237" cy="54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indent="22860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000000"/>
                    </a:solidFill>
                    <a:latin typeface="Courier" pitchFamily="49" charset="0"/>
                  </a:rPr>
                  <a:t>.</a:t>
                </a:r>
                <a:endParaRPr lang="en-US" altLang="en-US" sz="1000">
                  <a:solidFill>
                    <a:srgbClr val="000000"/>
                  </a:solidFill>
                  <a:latin typeface="Times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000000"/>
                    </a:solidFill>
                    <a:latin typeface="Courier" pitchFamily="49" charset="0"/>
                  </a:rPr>
                  <a:t>.</a:t>
                </a:r>
                <a:endParaRPr lang="en-US" altLang="en-US" sz="1000">
                  <a:solidFill>
                    <a:srgbClr val="000000"/>
                  </a:solidFill>
                  <a:latin typeface="Times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700" b="1">
                    <a:solidFill>
                      <a:srgbClr val="000000"/>
                    </a:solidFill>
                    <a:latin typeface="Courier" pitchFamily="49" charset="0"/>
                  </a:rPr>
                  <a:t>.</a:t>
                </a:r>
                <a:endParaRPr lang="en-US" altLang="en-US" sz="1000">
                  <a:solidFill>
                    <a:srgbClr val="000000"/>
                  </a:solidFill>
                  <a:latin typeface="Times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/>
              </a:p>
            </p:txBody>
          </p:sp>
        </p:grpSp>
        <p:grpSp>
          <p:nvGrpSpPr>
            <p:cNvPr id="44" name="Group 85"/>
            <p:cNvGrpSpPr>
              <a:grpSpLocks/>
            </p:cNvGrpSpPr>
            <p:nvPr/>
          </p:nvGrpSpPr>
          <p:grpSpPr bwMode="auto">
            <a:xfrm>
              <a:off x="3720" y="2477"/>
              <a:ext cx="487" cy="765"/>
              <a:chOff x="0" y="0"/>
              <a:chExt cx="20000" cy="20000"/>
            </a:xfrm>
          </p:grpSpPr>
          <p:sp>
            <p:nvSpPr>
              <p:cNvPr id="101" name="Freeform 86"/>
              <p:cNvSpPr>
                <a:spLocks/>
              </p:cNvSpPr>
              <p:nvPr/>
            </p:nvSpPr>
            <p:spPr bwMode="auto">
              <a:xfrm>
                <a:off x="0" y="0"/>
                <a:ext cx="19834" cy="19969"/>
              </a:xfrm>
              <a:custGeom>
                <a:avLst/>
                <a:gdLst>
                  <a:gd name="T0" fmla="*/ 19166 w 20000"/>
                  <a:gd name="T1" fmla="*/ 0 h 20000"/>
                  <a:gd name="T2" fmla="*/ 19166 w 20000"/>
                  <a:gd name="T3" fmla="*/ 19835 h 20000"/>
                  <a:gd name="T4" fmla="*/ 0 w 20000"/>
                  <a:gd name="T5" fmla="*/ 19835 h 20000"/>
                  <a:gd name="T6" fmla="*/ 0 w 20000"/>
                  <a:gd name="T7" fmla="*/ 0 h 20000"/>
                  <a:gd name="T8" fmla="*/ 19166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90"/>
                    </a:lnTo>
                    <a:lnTo>
                      <a:pt x="0" y="19990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Freeform 87"/>
              <p:cNvSpPr>
                <a:spLocks/>
              </p:cNvSpPr>
              <p:nvPr/>
            </p:nvSpPr>
            <p:spPr bwMode="auto">
              <a:xfrm>
                <a:off x="37" y="21"/>
                <a:ext cx="19963" cy="2490"/>
              </a:xfrm>
              <a:custGeom>
                <a:avLst/>
                <a:gdLst>
                  <a:gd name="T0" fmla="*/ 19796 w 20000"/>
                  <a:gd name="T1" fmla="*/ 0 h 20000"/>
                  <a:gd name="T2" fmla="*/ 19796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9796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6"/>
                    </a:lnTo>
                    <a:lnTo>
                      <a:pt x="0" y="19916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Freeform 88"/>
              <p:cNvSpPr>
                <a:spLocks/>
              </p:cNvSpPr>
              <p:nvPr/>
            </p:nvSpPr>
            <p:spPr bwMode="auto">
              <a:xfrm>
                <a:off x="37" y="2531"/>
                <a:ext cx="19963" cy="2511"/>
              </a:xfrm>
              <a:custGeom>
                <a:avLst/>
                <a:gdLst>
                  <a:gd name="T0" fmla="*/ 19796 w 20000"/>
                  <a:gd name="T1" fmla="*/ 0 h 20000"/>
                  <a:gd name="T2" fmla="*/ 19796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9796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17"/>
                    </a:lnTo>
                    <a:lnTo>
                      <a:pt x="0" y="19917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" name="Group 89"/>
              <p:cNvGrpSpPr>
                <a:grpSpLocks/>
              </p:cNvGrpSpPr>
              <p:nvPr/>
            </p:nvGrpSpPr>
            <p:grpSpPr bwMode="auto">
              <a:xfrm>
                <a:off x="37" y="5042"/>
                <a:ext cx="19963" cy="14958"/>
                <a:chOff x="-4" y="-1"/>
                <a:chExt cx="20008" cy="20001"/>
              </a:xfrm>
            </p:grpSpPr>
            <p:sp>
              <p:nvSpPr>
                <p:cNvPr id="105" name="Rectangle 90"/>
                <p:cNvSpPr>
                  <a:spLocks noChangeArrowheads="1"/>
                </p:cNvSpPr>
                <p:nvPr/>
              </p:nvSpPr>
              <p:spPr bwMode="auto">
                <a:xfrm>
                  <a:off x="8314" y="10112"/>
                  <a:ext cx="2242" cy="728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indent="22860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700" b="1">
                      <a:solidFill>
                        <a:srgbClr val="000000"/>
                      </a:solidFill>
                      <a:latin typeface="Courier" pitchFamily="49" charset="0"/>
                    </a:rPr>
                    <a:t>.</a:t>
                  </a:r>
                  <a:endParaRPr lang="en-US" altLang="en-US" sz="1000">
                    <a:solidFill>
                      <a:srgbClr val="000000"/>
                    </a:solidFill>
                    <a:latin typeface="Times" panose="02020603050405020304" pitchFamily="18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700" b="1">
                      <a:solidFill>
                        <a:srgbClr val="000000"/>
                      </a:solidFill>
                      <a:latin typeface="Courier" pitchFamily="49" charset="0"/>
                    </a:rPr>
                    <a:t>.</a:t>
                  </a:r>
                  <a:endParaRPr lang="en-US" altLang="en-US" sz="1000">
                    <a:solidFill>
                      <a:srgbClr val="000000"/>
                    </a:solidFill>
                    <a:latin typeface="Times" panose="02020603050405020304" pitchFamily="18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700" b="1">
                      <a:solidFill>
                        <a:srgbClr val="000000"/>
                      </a:solidFill>
                      <a:latin typeface="Courier" pitchFamily="49" charset="0"/>
                    </a:rPr>
                    <a:t>.</a:t>
                  </a:r>
                  <a:endParaRPr lang="en-US" altLang="en-US" sz="1000">
                    <a:solidFill>
                      <a:srgbClr val="000000"/>
                    </a:solidFill>
                    <a:latin typeface="Times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  <p:sp>
              <p:nvSpPr>
                <p:cNvPr id="106" name="Freeform 91"/>
                <p:cNvSpPr>
                  <a:spLocks/>
                </p:cNvSpPr>
                <p:nvPr/>
              </p:nvSpPr>
              <p:spPr bwMode="auto">
                <a:xfrm>
                  <a:off x="-4" y="-1"/>
                  <a:ext cx="20008" cy="3330"/>
                </a:xfrm>
                <a:custGeom>
                  <a:avLst/>
                  <a:gdLst>
                    <a:gd name="T0" fmla="*/ 20021 w 20000"/>
                    <a:gd name="T1" fmla="*/ 0 h 20000"/>
                    <a:gd name="T2" fmla="*/ 20021 w 20000"/>
                    <a:gd name="T3" fmla="*/ 2 h 20000"/>
                    <a:gd name="T4" fmla="*/ 0 w 20000"/>
                    <a:gd name="T5" fmla="*/ 2 h 20000"/>
                    <a:gd name="T6" fmla="*/ 0 w 20000"/>
                    <a:gd name="T7" fmla="*/ 0 h 20000"/>
                    <a:gd name="T8" fmla="*/ 20021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16"/>
                      </a:lnTo>
                      <a:lnTo>
                        <a:pt x="0" y="19916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Freeform 92"/>
                <p:cNvSpPr>
                  <a:spLocks/>
                </p:cNvSpPr>
                <p:nvPr/>
              </p:nvSpPr>
              <p:spPr bwMode="auto">
                <a:xfrm>
                  <a:off x="-4" y="3329"/>
                  <a:ext cx="20008" cy="3328"/>
                </a:xfrm>
                <a:custGeom>
                  <a:avLst/>
                  <a:gdLst>
                    <a:gd name="T0" fmla="*/ 20021 w 20000"/>
                    <a:gd name="T1" fmla="*/ 0 h 20000"/>
                    <a:gd name="T2" fmla="*/ 20021 w 20000"/>
                    <a:gd name="T3" fmla="*/ 2 h 20000"/>
                    <a:gd name="T4" fmla="*/ 0 w 20000"/>
                    <a:gd name="T5" fmla="*/ 2 h 20000"/>
                    <a:gd name="T6" fmla="*/ 0 w 20000"/>
                    <a:gd name="T7" fmla="*/ 0 h 20000"/>
                    <a:gd name="T8" fmla="*/ 20021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16"/>
                      </a:lnTo>
                      <a:lnTo>
                        <a:pt x="0" y="19916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Freeform 93"/>
                <p:cNvSpPr>
                  <a:spLocks/>
                </p:cNvSpPr>
                <p:nvPr/>
              </p:nvSpPr>
              <p:spPr bwMode="auto">
                <a:xfrm>
                  <a:off x="-4" y="6657"/>
                  <a:ext cx="20008" cy="3329"/>
                </a:xfrm>
                <a:custGeom>
                  <a:avLst/>
                  <a:gdLst>
                    <a:gd name="T0" fmla="*/ 20021 w 20000"/>
                    <a:gd name="T1" fmla="*/ 0 h 20000"/>
                    <a:gd name="T2" fmla="*/ 20021 w 20000"/>
                    <a:gd name="T3" fmla="*/ 2 h 20000"/>
                    <a:gd name="T4" fmla="*/ 0 w 20000"/>
                    <a:gd name="T5" fmla="*/ 2 h 20000"/>
                    <a:gd name="T6" fmla="*/ 0 w 20000"/>
                    <a:gd name="T7" fmla="*/ 0 h 20000"/>
                    <a:gd name="T8" fmla="*/ 20021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16"/>
                      </a:lnTo>
                      <a:lnTo>
                        <a:pt x="0" y="19916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" name="Freeform 94"/>
                <p:cNvSpPr>
                  <a:spLocks/>
                </p:cNvSpPr>
                <p:nvPr/>
              </p:nvSpPr>
              <p:spPr bwMode="auto">
                <a:xfrm>
                  <a:off x="-4" y="10000"/>
                  <a:ext cx="20008" cy="6672"/>
                </a:xfrm>
                <a:custGeom>
                  <a:avLst/>
                  <a:gdLst>
                    <a:gd name="T0" fmla="*/ 20021 w 20000"/>
                    <a:gd name="T1" fmla="*/ 0 h 20000"/>
                    <a:gd name="T2" fmla="*/ 20021 w 20000"/>
                    <a:gd name="T3" fmla="*/ 82 h 20000"/>
                    <a:gd name="T4" fmla="*/ 0 w 20000"/>
                    <a:gd name="T5" fmla="*/ 82 h 20000"/>
                    <a:gd name="T6" fmla="*/ 0 w 20000"/>
                    <a:gd name="T7" fmla="*/ 0 h 20000"/>
                    <a:gd name="T8" fmla="*/ 20021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58"/>
                      </a:lnTo>
                      <a:lnTo>
                        <a:pt x="0" y="19958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" name="Freeform 95"/>
                <p:cNvSpPr>
                  <a:spLocks/>
                </p:cNvSpPr>
                <p:nvPr/>
              </p:nvSpPr>
              <p:spPr bwMode="auto">
                <a:xfrm>
                  <a:off x="-4" y="16672"/>
                  <a:ext cx="20008" cy="3328"/>
                </a:xfrm>
                <a:custGeom>
                  <a:avLst/>
                  <a:gdLst>
                    <a:gd name="T0" fmla="*/ 20021 w 20000"/>
                    <a:gd name="T1" fmla="*/ 0 h 20000"/>
                    <a:gd name="T2" fmla="*/ 20021 w 20000"/>
                    <a:gd name="T3" fmla="*/ 2 h 20000"/>
                    <a:gd name="T4" fmla="*/ 0 w 20000"/>
                    <a:gd name="T5" fmla="*/ 2 h 20000"/>
                    <a:gd name="T6" fmla="*/ 0 w 20000"/>
                    <a:gd name="T7" fmla="*/ 0 h 20000"/>
                    <a:gd name="T8" fmla="*/ 20021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16"/>
                      </a:lnTo>
                      <a:lnTo>
                        <a:pt x="0" y="19916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" name="Rectangle 96"/>
                <p:cNvSpPr>
                  <a:spLocks noChangeArrowheads="1"/>
                </p:cNvSpPr>
                <p:nvPr/>
              </p:nvSpPr>
              <p:spPr bwMode="auto">
                <a:xfrm>
                  <a:off x="8870" y="10000"/>
                  <a:ext cx="2242" cy="72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>
                  <a:lvl1pPr indent="228600"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700" b="1">
                      <a:solidFill>
                        <a:srgbClr val="000000"/>
                      </a:solidFill>
                      <a:latin typeface="Courier" pitchFamily="49" charset="0"/>
                    </a:rPr>
                    <a:t>.</a:t>
                  </a:r>
                  <a:endParaRPr lang="en-US" altLang="en-US" sz="1000">
                    <a:solidFill>
                      <a:srgbClr val="000000"/>
                    </a:solidFill>
                    <a:latin typeface="Times" panose="02020603050405020304" pitchFamily="18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700" b="1">
                      <a:solidFill>
                        <a:srgbClr val="000000"/>
                      </a:solidFill>
                      <a:latin typeface="Courier" pitchFamily="49" charset="0"/>
                    </a:rPr>
                    <a:t>.</a:t>
                  </a:r>
                  <a:endParaRPr lang="en-US" altLang="en-US" sz="1000">
                    <a:solidFill>
                      <a:srgbClr val="000000"/>
                    </a:solidFill>
                    <a:latin typeface="Times" panose="02020603050405020304" pitchFamily="18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700" b="1">
                      <a:solidFill>
                        <a:srgbClr val="000000"/>
                      </a:solidFill>
                      <a:latin typeface="Courier" pitchFamily="49" charset="0"/>
                    </a:rPr>
                    <a:t>.</a:t>
                  </a:r>
                  <a:endParaRPr lang="en-US" altLang="en-US" sz="1000">
                    <a:solidFill>
                      <a:srgbClr val="000000"/>
                    </a:solidFill>
                    <a:latin typeface="Times" panose="02020603050405020304" pitchFamily="18" charset="0"/>
                  </a:endParaRPr>
                </a:p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2400"/>
                </a:p>
              </p:txBody>
            </p:sp>
          </p:grpSp>
        </p:grpSp>
        <p:grpSp>
          <p:nvGrpSpPr>
            <p:cNvPr id="45" name="Group 97"/>
            <p:cNvGrpSpPr>
              <a:grpSpLocks/>
            </p:cNvGrpSpPr>
            <p:nvPr/>
          </p:nvGrpSpPr>
          <p:grpSpPr bwMode="auto">
            <a:xfrm>
              <a:off x="3720" y="815"/>
              <a:ext cx="486" cy="195"/>
              <a:chOff x="0" y="1"/>
              <a:chExt cx="20000" cy="19999"/>
            </a:xfrm>
          </p:grpSpPr>
          <p:grpSp>
            <p:nvGrpSpPr>
              <p:cNvPr id="91" name="Group 98"/>
              <p:cNvGrpSpPr>
                <a:grpSpLocks/>
              </p:cNvGrpSpPr>
              <p:nvPr/>
            </p:nvGrpSpPr>
            <p:grpSpPr bwMode="auto">
              <a:xfrm>
                <a:off x="0" y="83"/>
                <a:ext cx="20000" cy="19917"/>
                <a:chOff x="0" y="3"/>
                <a:chExt cx="20000" cy="19997"/>
              </a:xfrm>
            </p:grpSpPr>
            <p:sp>
              <p:nvSpPr>
                <p:cNvPr id="98" name="Oval 99"/>
                <p:cNvSpPr>
                  <a:spLocks noChangeArrowheads="1"/>
                </p:cNvSpPr>
                <p:nvPr/>
              </p:nvSpPr>
              <p:spPr bwMode="auto">
                <a:xfrm>
                  <a:off x="0" y="15011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Verdana" panose="020B0604030504040204" pitchFamily="34" charset="0"/>
                  </a:endParaRPr>
                </a:p>
              </p:txBody>
            </p:sp>
            <p:sp>
              <p:nvSpPr>
                <p:cNvPr id="99" name="Freeform 100"/>
                <p:cNvSpPr>
                  <a:spLocks/>
                </p:cNvSpPr>
                <p:nvPr/>
              </p:nvSpPr>
              <p:spPr bwMode="auto">
                <a:xfrm>
                  <a:off x="19" y="2559"/>
                  <a:ext cx="19981" cy="14844"/>
                </a:xfrm>
                <a:custGeom>
                  <a:avLst/>
                  <a:gdLst>
                    <a:gd name="T0" fmla="*/ 19886 w 20000"/>
                    <a:gd name="T1" fmla="*/ 0 h 20000"/>
                    <a:gd name="T2" fmla="*/ 19886 w 20000"/>
                    <a:gd name="T3" fmla="*/ 4492 h 20000"/>
                    <a:gd name="T4" fmla="*/ 0 w 20000"/>
                    <a:gd name="T5" fmla="*/ 4492 h 20000"/>
                    <a:gd name="T6" fmla="*/ 0 w 20000"/>
                    <a:gd name="T7" fmla="*/ 0 h 20000"/>
                    <a:gd name="T8" fmla="*/ 198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Oval 101"/>
                <p:cNvSpPr>
                  <a:spLocks noChangeArrowheads="1"/>
                </p:cNvSpPr>
                <p:nvPr/>
              </p:nvSpPr>
              <p:spPr bwMode="auto">
                <a:xfrm>
                  <a:off x="0" y="3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Verdana" panose="020B0604030504040204" pitchFamily="34" charset="0"/>
                  </a:endParaRPr>
                </a:p>
              </p:txBody>
            </p:sp>
          </p:grpSp>
          <p:sp>
            <p:nvSpPr>
              <p:cNvPr id="92" name="Oval 102"/>
              <p:cNvSpPr>
                <a:spLocks noChangeArrowheads="1"/>
              </p:cNvSpPr>
              <p:nvPr/>
            </p:nvSpPr>
            <p:spPr bwMode="auto">
              <a:xfrm>
                <a:off x="0" y="14990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1800">
                  <a:latin typeface="Verdana" panose="020B0604030504040204" pitchFamily="34" charset="0"/>
                </a:endParaRPr>
              </a:p>
            </p:txBody>
          </p:sp>
          <p:sp>
            <p:nvSpPr>
              <p:cNvPr id="93" name="Freeform 103"/>
              <p:cNvSpPr>
                <a:spLocks/>
              </p:cNvSpPr>
              <p:nvPr/>
            </p:nvSpPr>
            <p:spPr bwMode="auto">
              <a:xfrm>
                <a:off x="19" y="2547"/>
                <a:ext cx="19981" cy="14784"/>
              </a:xfrm>
              <a:custGeom>
                <a:avLst/>
                <a:gdLst>
                  <a:gd name="T0" fmla="*/ 19886 w 20000"/>
                  <a:gd name="T1" fmla="*/ 0 h 20000"/>
                  <a:gd name="T2" fmla="*/ 19886 w 20000"/>
                  <a:gd name="T3" fmla="*/ 4402 h 20000"/>
                  <a:gd name="T4" fmla="*/ 0 w 20000"/>
                  <a:gd name="T5" fmla="*/ 4402 h 20000"/>
                  <a:gd name="T6" fmla="*/ 0 w 20000"/>
                  <a:gd name="T7" fmla="*/ 0 h 20000"/>
                  <a:gd name="T8" fmla="*/ 19886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104"/>
              <p:cNvSpPr>
                <a:spLocks/>
              </p:cNvSpPr>
              <p:nvPr/>
            </p:nvSpPr>
            <p:spPr bwMode="auto">
              <a:xfrm>
                <a:off x="204" y="14949"/>
                <a:ext cx="19611" cy="2669"/>
              </a:xfrm>
              <a:custGeom>
                <a:avLst/>
                <a:gdLst>
                  <a:gd name="T0" fmla="*/ 18112 w 20000"/>
                  <a:gd name="T1" fmla="*/ 0 h 20000"/>
                  <a:gd name="T2" fmla="*/ 18112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8112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Rectangle 105"/>
              <p:cNvSpPr>
                <a:spLocks noChangeArrowheads="1"/>
              </p:cNvSpPr>
              <p:nvPr/>
            </p:nvSpPr>
            <p:spPr bwMode="auto">
              <a:xfrm>
                <a:off x="5180" y="6530"/>
                <a:ext cx="9640" cy="11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ea typeface="Mincho" charset="-128"/>
                  </a:rPr>
                  <a:t>Disk</a:t>
                </a:r>
                <a:endParaRPr lang="en-US" altLang="en-US" sz="1200">
                  <a:solidFill>
                    <a:srgbClr val="000000"/>
                  </a:solidFill>
                  <a:ea typeface="Mincho" charset="-128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ea typeface="Mincho" charset="-128"/>
                </a:endParaRPr>
              </a:p>
            </p:txBody>
          </p:sp>
          <p:sp>
            <p:nvSpPr>
              <p:cNvPr id="96" name="Freeform 106"/>
              <p:cNvSpPr>
                <a:spLocks/>
              </p:cNvSpPr>
              <p:nvPr/>
            </p:nvSpPr>
            <p:spPr bwMode="auto">
              <a:xfrm>
                <a:off x="148" y="2136"/>
                <a:ext cx="19759" cy="2752"/>
              </a:xfrm>
              <a:custGeom>
                <a:avLst/>
                <a:gdLst>
                  <a:gd name="T0" fmla="*/ 18806 w 20000"/>
                  <a:gd name="T1" fmla="*/ 0 h 20000"/>
                  <a:gd name="T2" fmla="*/ 18806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8806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Oval 107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1800">
                  <a:latin typeface="Verdana" panose="020B0604030504040204" pitchFamily="34" charset="0"/>
                </a:endParaRPr>
              </a:p>
            </p:txBody>
          </p:sp>
        </p:grpSp>
        <p:grpSp>
          <p:nvGrpSpPr>
            <p:cNvPr id="46" name="Group 108"/>
            <p:cNvGrpSpPr>
              <a:grpSpLocks/>
            </p:cNvGrpSpPr>
            <p:nvPr/>
          </p:nvGrpSpPr>
          <p:grpSpPr bwMode="auto">
            <a:xfrm>
              <a:off x="3720" y="1207"/>
              <a:ext cx="486" cy="195"/>
              <a:chOff x="0" y="1"/>
              <a:chExt cx="20000" cy="19999"/>
            </a:xfrm>
          </p:grpSpPr>
          <p:grpSp>
            <p:nvGrpSpPr>
              <p:cNvPr id="81" name="Group 109"/>
              <p:cNvGrpSpPr>
                <a:grpSpLocks/>
              </p:cNvGrpSpPr>
              <p:nvPr/>
            </p:nvGrpSpPr>
            <p:grpSpPr bwMode="auto">
              <a:xfrm>
                <a:off x="0" y="83"/>
                <a:ext cx="20000" cy="19917"/>
                <a:chOff x="0" y="3"/>
                <a:chExt cx="20000" cy="19997"/>
              </a:xfrm>
            </p:grpSpPr>
            <p:sp>
              <p:nvSpPr>
                <p:cNvPr id="88" name="Oval 110"/>
                <p:cNvSpPr>
                  <a:spLocks noChangeArrowheads="1"/>
                </p:cNvSpPr>
                <p:nvPr/>
              </p:nvSpPr>
              <p:spPr bwMode="auto">
                <a:xfrm>
                  <a:off x="0" y="15011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Verdana" panose="020B0604030504040204" pitchFamily="34" charset="0"/>
                  </a:endParaRPr>
                </a:p>
              </p:txBody>
            </p:sp>
            <p:sp>
              <p:nvSpPr>
                <p:cNvPr id="89" name="Freeform 111"/>
                <p:cNvSpPr>
                  <a:spLocks/>
                </p:cNvSpPr>
                <p:nvPr/>
              </p:nvSpPr>
              <p:spPr bwMode="auto">
                <a:xfrm>
                  <a:off x="19" y="2559"/>
                  <a:ext cx="19981" cy="14844"/>
                </a:xfrm>
                <a:custGeom>
                  <a:avLst/>
                  <a:gdLst>
                    <a:gd name="T0" fmla="*/ 19886 w 20000"/>
                    <a:gd name="T1" fmla="*/ 0 h 20000"/>
                    <a:gd name="T2" fmla="*/ 19886 w 20000"/>
                    <a:gd name="T3" fmla="*/ 4492 h 20000"/>
                    <a:gd name="T4" fmla="*/ 0 w 20000"/>
                    <a:gd name="T5" fmla="*/ 4492 h 20000"/>
                    <a:gd name="T6" fmla="*/ 0 w 20000"/>
                    <a:gd name="T7" fmla="*/ 0 h 20000"/>
                    <a:gd name="T8" fmla="*/ 198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" name="Oval 112"/>
                <p:cNvSpPr>
                  <a:spLocks noChangeArrowheads="1"/>
                </p:cNvSpPr>
                <p:nvPr/>
              </p:nvSpPr>
              <p:spPr bwMode="auto">
                <a:xfrm>
                  <a:off x="0" y="3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Verdana" panose="020B0604030504040204" pitchFamily="34" charset="0"/>
                  </a:endParaRPr>
                </a:p>
              </p:txBody>
            </p:sp>
          </p:grpSp>
          <p:sp>
            <p:nvSpPr>
              <p:cNvPr id="82" name="Oval 113"/>
              <p:cNvSpPr>
                <a:spLocks noChangeArrowheads="1"/>
              </p:cNvSpPr>
              <p:nvPr/>
            </p:nvSpPr>
            <p:spPr bwMode="auto">
              <a:xfrm>
                <a:off x="0" y="14990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1800">
                  <a:latin typeface="Verdana" panose="020B0604030504040204" pitchFamily="34" charset="0"/>
                </a:endParaRPr>
              </a:p>
            </p:txBody>
          </p:sp>
          <p:sp>
            <p:nvSpPr>
              <p:cNvPr id="83" name="Freeform 114"/>
              <p:cNvSpPr>
                <a:spLocks/>
              </p:cNvSpPr>
              <p:nvPr/>
            </p:nvSpPr>
            <p:spPr bwMode="auto">
              <a:xfrm>
                <a:off x="19" y="2547"/>
                <a:ext cx="19981" cy="14784"/>
              </a:xfrm>
              <a:custGeom>
                <a:avLst/>
                <a:gdLst>
                  <a:gd name="T0" fmla="*/ 19886 w 20000"/>
                  <a:gd name="T1" fmla="*/ 0 h 20000"/>
                  <a:gd name="T2" fmla="*/ 19886 w 20000"/>
                  <a:gd name="T3" fmla="*/ 4402 h 20000"/>
                  <a:gd name="T4" fmla="*/ 0 w 20000"/>
                  <a:gd name="T5" fmla="*/ 4402 h 20000"/>
                  <a:gd name="T6" fmla="*/ 0 w 20000"/>
                  <a:gd name="T7" fmla="*/ 0 h 20000"/>
                  <a:gd name="T8" fmla="*/ 19886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115"/>
              <p:cNvSpPr>
                <a:spLocks/>
              </p:cNvSpPr>
              <p:nvPr/>
            </p:nvSpPr>
            <p:spPr bwMode="auto">
              <a:xfrm>
                <a:off x="204" y="14949"/>
                <a:ext cx="19611" cy="2669"/>
              </a:xfrm>
              <a:custGeom>
                <a:avLst/>
                <a:gdLst>
                  <a:gd name="T0" fmla="*/ 18112 w 20000"/>
                  <a:gd name="T1" fmla="*/ 0 h 20000"/>
                  <a:gd name="T2" fmla="*/ 18112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8112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Rectangle 116"/>
              <p:cNvSpPr>
                <a:spLocks noChangeArrowheads="1"/>
              </p:cNvSpPr>
              <p:nvPr/>
            </p:nvSpPr>
            <p:spPr bwMode="auto">
              <a:xfrm>
                <a:off x="5180" y="6530"/>
                <a:ext cx="9640" cy="11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ea typeface="Mincho" charset="-128"/>
                  </a:rPr>
                  <a:t>Disk</a:t>
                </a:r>
                <a:endParaRPr lang="en-US" altLang="en-US" sz="1200">
                  <a:solidFill>
                    <a:srgbClr val="000000"/>
                  </a:solidFill>
                  <a:ea typeface="Mincho" charset="-128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ea typeface="Mincho" charset="-128"/>
                </a:endParaRPr>
              </a:p>
            </p:txBody>
          </p:sp>
          <p:sp>
            <p:nvSpPr>
              <p:cNvPr id="86" name="Freeform 117"/>
              <p:cNvSpPr>
                <a:spLocks/>
              </p:cNvSpPr>
              <p:nvPr/>
            </p:nvSpPr>
            <p:spPr bwMode="auto">
              <a:xfrm>
                <a:off x="148" y="2136"/>
                <a:ext cx="19759" cy="2752"/>
              </a:xfrm>
              <a:custGeom>
                <a:avLst/>
                <a:gdLst>
                  <a:gd name="T0" fmla="*/ 18806 w 20000"/>
                  <a:gd name="T1" fmla="*/ 0 h 20000"/>
                  <a:gd name="T2" fmla="*/ 18806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8806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Oval 118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1800">
                  <a:latin typeface="Verdana" panose="020B0604030504040204" pitchFamily="34" charset="0"/>
                </a:endParaRPr>
              </a:p>
            </p:txBody>
          </p:sp>
        </p:grpSp>
        <p:grpSp>
          <p:nvGrpSpPr>
            <p:cNvPr id="47" name="Group 119"/>
            <p:cNvGrpSpPr>
              <a:grpSpLocks/>
            </p:cNvGrpSpPr>
            <p:nvPr/>
          </p:nvGrpSpPr>
          <p:grpSpPr bwMode="auto">
            <a:xfrm>
              <a:off x="3720" y="1595"/>
              <a:ext cx="486" cy="195"/>
              <a:chOff x="0" y="1"/>
              <a:chExt cx="20000" cy="19999"/>
            </a:xfrm>
          </p:grpSpPr>
          <p:grpSp>
            <p:nvGrpSpPr>
              <p:cNvPr id="71" name="Group 120"/>
              <p:cNvGrpSpPr>
                <a:grpSpLocks/>
              </p:cNvGrpSpPr>
              <p:nvPr/>
            </p:nvGrpSpPr>
            <p:grpSpPr bwMode="auto">
              <a:xfrm>
                <a:off x="0" y="83"/>
                <a:ext cx="20000" cy="19917"/>
                <a:chOff x="0" y="3"/>
                <a:chExt cx="20000" cy="19997"/>
              </a:xfrm>
            </p:grpSpPr>
            <p:sp>
              <p:nvSpPr>
                <p:cNvPr id="78" name="Oval 121"/>
                <p:cNvSpPr>
                  <a:spLocks noChangeArrowheads="1"/>
                </p:cNvSpPr>
                <p:nvPr/>
              </p:nvSpPr>
              <p:spPr bwMode="auto">
                <a:xfrm>
                  <a:off x="0" y="15011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Verdana" panose="020B0604030504040204" pitchFamily="34" charset="0"/>
                  </a:endParaRPr>
                </a:p>
              </p:txBody>
            </p:sp>
            <p:sp>
              <p:nvSpPr>
                <p:cNvPr id="79" name="Freeform 122"/>
                <p:cNvSpPr>
                  <a:spLocks/>
                </p:cNvSpPr>
                <p:nvPr/>
              </p:nvSpPr>
              <p:spPr bwMode="auto">
                <a:xfrm>
                  <a:off x="19" y="2559"/>
                  <a:ext cx="19981" cy="14844"/>
                </a:xfrm>
                <a:custGeom>
                  <a:avLst/>
                  <a:gdLst>
                    <a:gd name="T0" fmla="*/ 19886 w 20000"/>
                    <a:gd name="T1" fmla="*/ 0 h 20000"/>
                    <a:gd name="T2" fmla="*/ 19886 w 20000"/>
                    <a:gd name="T3" fmla="*/ 4492 h 20000"/>
                    <a:gd name="T4" fmla="*/ 0 w 20000"/>
                    <a:gd name="T5" fmla="*/ 4492 h 20000"/>
                    <a:gd name="T6" fmla="*/ 0 w 20000"/>
                    <a:gd name="T7" fmla="*/ 0 h 20000"/>
                    <a:gd name="T8" fmla="*/ 198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Oval 123"/>
                <p:cNvSpPr>
                  <a:spLocks noChangeArrowheads="1"/>
                </p:cNvSpPr>
                <p:nvPr/>
              </p:nvSpPr>
              <p:spPr bwMode="auto">
                <a:xfrm>
                  <a:off x="0" y="3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Verdana" panose="020B0604030504040204" pitchFamily="34" charset="0"/>
                  </a:endParaRPr>
                </a:p>
              </p:txBody>
            </p:sp>
          </p:grpSp>
          <p:sp>
            <p:nvSpPr>
              <p:cNvPr id="72" name="Oval 124"/>
              <p:cNvSpPr>
                <a:spLocks noChangeArrowheads="1"/>
              </p:cNvSpPr>
              <p:nvPr/>
            </p:nvSpPr>
            <p:spPr bwMode="auto">
              <a:xfrm>
                <a:off x="0" y="14990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1800">
                  <a:latin typeface="Verdana" panose="020B0604030504040204" pitchFamily="34" charset="0"/>
                </a:endParaRPr>
              </a:p>
            </p:txBody>
          </p:sp>
          <p:sp>
            <p:nvSpPr>
              <p:cNvPr id="73" name="Freeform 125"/>
              <p:cNvSpPr>
                <a:spLocks/>
              </p:cNvSpPr>
              <p:nvPr/>
            </p:nvSpPr>
            <p:spPr bwMode="auto">
              <a:xfrm>
                <a:off x="19" y="2547"/>
                <a:ext cx="19981" cy="14784"/>
              </a:xfrm>
              <a:custGeom>
                <a:avLst/>
                <a:gdLst>
                  <a:gd name="T0" fmla="*/ 19886 w 20000"/>
                  <a:gd name="T1" fmla="*/ 0 h 20000"/>
                  <a:gd name="T2" fmla="*/ 19886 w 20000"/>
                  <a:gd name="T3" fmla="*/ 4402 h 20000"/>
                  <a:gd name="T4" fmla="*/ 0 w 20000"/>
                  <a:gd name="T5" fmla="*/ 4402 h 20000"/>
                  <a:gd name="T6" fmla="*/ 0 w 20000"/>
                  <a:gd name="T7" fmla="*/ 0 h 20000"/>
                  <a:gd name="T8" fmla="*/ 19886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126"/>
              <p:cNvSpPr>
                <a:spLocks/>
              </p:cNvSpPr>
              <p:nvPr/>
            </p:nvSpPr>
            <p:spPr bwMode="auto">
              <a:xfrm>
                <a:off x="204" y="14949"/>
                <a:ext cx="19611" cy="2669"/>
              </a:xfrm>
              <a:custGeom>
                <a:avLst/>
                <a:gdLst>
                  <a:gd name="T0" fmla="*/ 18112 w 20000"/>
                  <a:gd name="T1" fmla="*/ 0 h 20000"/>
                  <a:gd name="T2" fmla="*/ 18112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8112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Rectangle 127"/>
              <p:cNvSpPr>
                <a:spLocks noChangeArrowheads="1"/>
              </p:cNvSpPr>
              <p:nvPr/>
            </p:nvSpPr>
            <p:spPr bwMode="auto">
              <a:xfrm>
                <a:off x="5180" y="6530"/>
                <a:ext cx="9640" cy="11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ea typeface="Mincho" charset="-128"/>
                  </a:rPr>
                  <a:t>Disk</a:t>
                </a:r>
                <a:endParaRPr lang="en-US" altLang="en-US" sz="1200">
                  <a:solidFill>
                    <a:srgbClr val="000000"/>
                  </a:solidFill>
                  <a:ea typeface="Mincho" charset="-128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ea typeface="Mincho" charset="-128"/>
                </a:endParaRPr>
              </a:p>
            </p:txBody>
          </p:sp>
          <p:sp>
            <p:nvSpPr>
              <p:cNvPr id="76" name="Freeform 128"/>
              <p:cNvSpPr>
                <a:spLocks/>
              </p:cNvSpPr>
              <p:nvPr/>
            </p:nvSpPr>
            <p:spPr bwMode="auto">
              <a:xfrm>
                <a:off x="148" y="2136"/>
                <a:ext cx="19759" cy="2752"/>
              </a:xfrm>
              <a:custGeom>
                <a:avLst/>
                <a:gdLst>
                  <a:gd name="T0" fmla="*/ 18806 w 20000"/>
                  <a:gd name="T1" fmla="*/ 0 h 20000"/>
                  <a:gd name="T2" fmla="*/ 18806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8806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Oval 129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1800">
                  <a:latin typeface="Verdana" panose="020B0604030504040204" pitchFamily="34" charset="0"/>
                </a:endParaRPr>
              </a:p>
            </p:txBody>
          </p:sp>
        </p:grpSp>
        <p:grpSp>
          <p:nvGrpSpPr>
            <p:cNvPr id="48" name="Group 130"/>
            <p:cNvGrpSpPr>
              <a:grpSpLocks/>
            </p:cNvGrpSpPr>
            <p:nvPr/>
          </p:nvGrpSpPr>
          <p:grpSpPr bwMode="auto">
            <a:xfrm>
              <a:off x="3720" y="1975"/>
              <a:ext cx="486" cy="195"/>
              <a:chOff x="0" y="1"/>
              <a:chExt cx="20000" cy="19999"/>
            </a:xfrm>
          </p:grpSpPr>
          <p:grpSp>
            <p:nvGrpSpPr>
              <p:cNvPr id="61" name="Group 131"/>
              <p:cNvGrpSpPr>
                <a:grpSpLocks/>
              </p:cNvGrpSpPr>
              <p:nvPr/>
            </p:nvGrpSpPr>
            <p:grpSpPr bwMode="auto">
              <a:xfrm>
                <a:off x="0" y="83"/>
                <a:ext cx="20000" cy="19917"/>
                <a:chOff x="0" y="3"/>
                <a:chExt cx="20000" cy="19997"/>
              </a:xfrm>
            </p:grpSpPr>
            <p:sp>
              <p:nvSpPr>
                <p:cNvPr id="68" name="Oval 132"/>
                <p:cNvSpPr>
                  <a:spLocks noChangeArrowheads="1"/>
                </p:cNvSpPr>
                <p:nvPr/>
              </p:nvSpPr>
              <p:spPr bwMode="auto">
                <a:xfrm>
                  <a:off x="0" y="15011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Verdana" panose="020B0604030504040204" pitchFamily="34" charset="0"/>
                  </a:endParaRPr>
                </a:p>
              </p:txBody>
            </p:sp>
            <p:sp>
              <p:nvSpPr>
                <p:cNvPr id="69" name="Freeform 133"/>
                <p:cNvSpPr>
                  <a:spLocks/>
                </p:cNvSpPr>
                <p:nvPr/>
              </p:nvSpPr>
              <p:spPr bwMode="auto">
                <a:xfrm>
                  <a:off x="19" y="2559"/>
                  <a:ext cx="19981" cy="14844"/>
                </a:xfrm>
                <a:custGeom>
                  <a:avLst/>
                  <a:gdLst>
                    <a:gd name="T0" fmla="*/ 19886 w 20000"/>
                    <a:gd name="T1" fmla="*/ 0 h 20000"/>
                    <a:gd name="T2" fmla="*/ 19886 w 20000"/>
                    <a:gd name="T3" fmla="*/ 4492 h 20000"/>
                    <a:gd name="T4" fmla="*/ 0 w 20000"/>
                    <a:gd name="T5" fmla="*/ 4492 h 20000"/>
                    <a:gd name="T6" fmla="*/ 0 w 20000"/>
                    <a:gd name="T7" fmla="*/ 0 h 20000"/>
                    <a:gd name="T8" fmla="*/ 19886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" name="Oval 134"/>
                <p:cNvSpPr>
                  <a:spLocks noChangeArrowheads="1"/>
                </p:cNvSpPr>
                <p:nvPr/>
              </p:nvSpPr>
              <p:spPr bwMode="auto">
                <a:xfrm>
                  <a:off x="0" y="3"/>
                  <a:ext cx="20000" cy="498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Verdana" panose="020B0604030504040204" pitchFamily="34" charset="0"/>
                  </a:endParaRPr>
                </a:p>
              </p:txBody>
            </p:sp>
          </p:grpSp>
          <p:sp>
            <p:nvSpPr>
              <p:cNvPr id="62" name="Oval 135"/>
              <p:cNvSpPr>
                <a:spLocks noChangeArrowheads="1"/>
              </p:cNvSpPr>
              <p:nvPr/>
            </p:nvSpPr>
            <p:spPr bwMode="auto">
              <a:xfrm>
                <a:off x="0" y="14990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1800">
                  <a:latin typeface="Verdana" panose="020B0604030504040204" pitchFamily="34" charset="0"/>
                </a:endParaRPr>
              </a:p>
            </p:txBody>
          </p:sp>
          <p:sp>
            <p:nvSpPr>
              <p:cNvPr id="63" name="Freeform 136"/>
              <p:cNvSpPr>
                <a:spLocks/>
              </p:cNvSpPr>
              <p:nvPr/>
            </p:nvSpPr>
            <p:spPr bwMode="auto">
              <a:xfrm>
                <a:off x="19" y="2547"/>
                <a:ext cx="19981" cy="14784"/>
              </a:xfrm>
              <a:custGeom>
                <a:avLst/>
                <a:gdLst>
                  <a:gd name="T0" fmla="*/ 19886 w 20000"/>
                  <a:gd name="T1" fmla="*/ 0 h 20000"/>
                  <a:gd name="T2" fmla="*/ 19886 w 20000"/>
                  <a:gd name="T3" fmla="*/ 4402 h 20000"/>
                  <a:gd name="T4" fmla="*/ 0 w 20000"/>
                  <a:gd name="T5" fmla="*/ 4402 h 20000"/>
                  <a:gd name="T6" fmla="*/ 0 w 20000"/>
                  <a:gd name="T7" fmla="*/ 0 h 20000"/>
                  <a:gd name="T8" fmla="*/ 19886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137"/>
              <p:cNvSpPr>
                <a:spLocks/>
              </p:cNvSpPr>
              <p:nvPr/>
            </p:nvSpPr>
            <p:spPr bwMode="auto">
              <a:xfrm>
                <a:off x="204" y="14949"/>
                <a:ext cx="19611" cy="2669"/>
              </a:xfrm>
              <a:custGeom>
                <a:avLst/>
                <a:gdLst>
                  <a:gd name="T0" fmla="*/ 18112 w 20000"/>
                  <a:gd name="T1" fmla="*/ 0 h 20000"/>
                  <a:gd name="T2" fmla="*/ 18112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8112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Rectangle 138"/>
              <p:cNvSpPr>
                <a:spLocks noChangeArrowheads="1"/>
              </p:cNvSpPr>
              <p:nvPr/>
            </p:nvSpPr>
            <p:spPr bwMode="auto">
              <a:xfrm>
                <a:off x="5180" y="6530"/>
                <a:ext cx="9640" cy="11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ea typeface="Mincho" charset="-128"/>
                  </a:rPr>
                  <a:t>Disk</a:t>
                </a:r>
                <a:endParaRPr lang="en-US" altLang="en-US" sz="1200">
                  <a:solidFill>
                    <a:srgbClr val="000000"/>
                  </a:solidFill>
                  <a:ea typeface="Mincho" charset="-128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ea typeface="Mincho" charset="-128"/>
                </a:endParaRPr>
              </a:p>
            </p:txBody>
          </p:sp>
          <p:sp>
            <p:nvSpPr>
              <p:cNvPr id="66" name="Freeform 139"/>
              <p:cNvSpPr>
                <a:spLocks/>
              </p:cNvSpPr>
              <p:nvPr/>
            </p:nvSpPr>
            <p:spPr bwMode="auto">
              <a:xfrm>
                <a:off x="148" y="2136"/>
                <a:ext cx="19759" cy="2752"/>
              </a:xfrm>
              <a:custGeom>
                <a:avLst/>
                <a:gdLst>
                  <a:gd name="T0" fmla="*/ 18806 w 20000"/>
                  <a:gd name="T1" fmla="*/ 0 h 20000"/>
                  <a:gd name="T2" fmla="*/ 18806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8806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Oval 140"/>
              <p:cNvSpPr>
                <a:spLocks noChangeArrowheads="1"/>
              </p:cNvSpPr>
              <p:nvPr/>
            </p:nvSpPr>
            <p:spPr bwMode="auto">
              <a:xfrm>
                <a:off x="0" y="1"/>
                <a:ext cx="20000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1800">
                  <a:latin typeface="Verdana" panose="020B0604030504040204" pitchFamily="34" charset="0"/>
                </a:endParaRPr>
              </a:p>
            </p:txBody>
          </p:sp>
        </p:grpSp>
        <p:grpSp>
          <p:nvGrpSpPr>
            <p:cNvPr id="49" name="Group 141"/>
            <p:cNvGrpSpPr>
              <a:grpSpLocks/>
            </p:cNvGrpSpPr>
            <p:nvPr/>
          </p:nvGrpSpPr>
          <p:grpSpPr bwMode="auto">
            <a:xfrm>
              <a:off x="2775" y="2841"/>
              <a:ext cx="487" cy="195"/>
              <a:chOff x="0" y="1"/>
              <a:chExt cx="20000" cy="19999"/>
            </a:xfrm>
          </p:grpSpPr>
          <p:grpSp>
            <p:nvGrpSpPr>
              <p:cNvPr id="51" name="Group 142"/>
              <p:cNvGrpSpPr>
                <a:grpSpLocks/>
              </p:cNvGrpSpPr>
              <p:nvPr/>
            </p:nvGrpSpPr>
            <p:grpSpPr bwMode="auto">
              <a:xfrm>
                <a:off x="18" y="42"/>
                <a:ext cx="19982" cy="19958"/>
                <a:chOff x="0" y="2"/>
                <a:chExt cx="20000" cy="19998"/>
              </a:xfrm>
            </p:grpSpPr>
            <p:sp>
              <p:nvSpPr>
                <p:cNvPr id="58" name="Oval 143"/>
                <p:cNvSpPr>
                  <a:spLocks noChangeArrowheads="1"/>
                </p:cNvSpPr>
                <p:nvPr/>
              </p:nvSpPr>
              <p:spPr bwMode="auto">
                <a:xfrm>
                  <a:off x="0" y="15021"/>
                  <a:ext cx="20000" cy="497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Verdana" panose="020B0604030504040204" pitchFamily="34" charset="0"/>
                  </a:endParaRPr>
                </a:p>
              </p:txBody>
            </p:sp>
            <p:sp>
              <p:nvSpPr>
                <p:cNvPr id="59" name="Freeform 144"/>
                <p:cNvSpPr>
                  <a:spLocks/>
                </p:cNvSpPr>
                <p:nvPr/>
              </p:nvSpPr>
              <p:spPr bwMode="auto">
                <a:xfrm>
                  <a:off x="18" y="2553"/>
                  <a:ext cx="19982" cy="14814"/>
                </a:xfrm>
                <a:custGeom>
                  <a:avLst/>
                  <a:gdLst>
                    <a:gd name="T0" fmla="*/ 19891 w 20000"/>
                    <a:gd name="T1" fmla="*/ 0 h 20000"/>
                    <a:gd name="T2" fmla="*/ 19891 w 20000"/>
                    <a:gd name="T3" fmla="*/ 4446 h 20000"/>
                    <a:gd name="T4" fmla="*/ 0 w 20000"/>
                    <a:gd name="T5" fmla="*/ 4446 h 20000"/>
                    <a:gd name="T6" fmla="*/ 0 w 20000"/>
                    <a:gd name="T7" fmla="*/ 0 h 20000"/>
                    <a:gd name="T8" fmla="*/ 19891 w 20000"/>
                    <a:gd name="T9" fmla="*/ 0 h 200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0000" h="20000">
                      <a:moveTo>
                        <a:pt x="19981" y="0"/>
                      </a:moveTo>
                      <a:lnTo>
                        <a:pt x="19981" y="19944"/>
                      </a:lnTo>
                      <a:lnTo>
                        <a:pt x="0" y="19944"/>
                      </a:lnTo>
                      <a:lnTo>
                        <a:pt x="0" y="0"/>
                      </a:lnTo>
                      <a:lnTo>
                        <a:pt x="19981" y="0"/>
                      </a:lnTo>
                      <a:close/>
                    </a:path>
                  </a:pathLst>
                </a:cu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Oval 145"/>
                <p:cNvSpPr>
                  <a:spLocks noChangeArrowheads="1"/>
                </p:cNvSpPr>
                <p:nvPr/>
              </p:nvSpPr>
              <p:spPr bwMode="auto">
                <a:xfrm>
                  <a:off x="0" y="2"/>
                  <a:ext cx="20000" cy="4979"/>
                </a:xfrm>
                <a:prstGeom prst="ellipse">
                  <a:avLst/>
                </a:prstGeom>
                <a:solidFill>
                  <a:srgbClr val="4DB3E6"/>
                </a:solidFill>
                <a:ln w="3175">
                  <a:solidFill>
                    <a:srgbClr val="4DB3E6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GB" altLang="en-US" sz="1800">
                    <a:latin typeface="Verdana" panose="020B0604030504040204" pitchFamily="34" charset="0"/>
                  </a:endParaRPr>
                </a:p>
              </p:txBody>
            </p:sp>
          </p:grpSp>
          <p:sp>
            <p:nvSpPr>
              <p:cNvPr id="52" name="Oval 146"/>
              <p:cNvSpPr>
                <a:spLocks noChangeArrowheads="1"/>
              </p:cNvSpPr>
              <p:nvPr/>
            </p:nvSpPr>
            <p:spPr bwMode="auto">
              <a:xfrm>
                <a:off x="0" y="14949"/>
                <a:ext cx="19982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1800">
                  <a:latin typeface="Verdana" panose="020B0604030504040204" pitchFamily="34" charset="0"/>
                </a:endParaRPr>
              </a:p>
            </p:txBody>
          </p:sp>
          <p:sp>
            <p:nvSpPr>
              <p:cNvPr id="53" name="Freeform 147"/>
              <p:cNvSpPr>
                <a:spLocks/>
              </p:cNvSpPr>
              <p:nvPr/>
            </p:nvSpPr>
            <p:spPr bwMode="auto">
              <a:xfrm>
                <a:off x="18" y="2547"/>
                <a:ext cx="19964" cy="14784"/>
              </a:xfrm>
              <a:custGeom>
                <a:avLst/>
                <a:gdLst>
                  <a:gd name="T0" fmla="*/ 19801 w 20000"/>
                  <a:gd name="T1" fmla="*/ 0 h 20000"/>
                  <a:gd name="T2" fmla="*/ 19801 w 20000"/>
                  <a:gd name="T3" fmla="*/ 4402 h 20000"/>
                  <a:gd name="T4" fmla="*/ 0 w 20000"/>
                  <a:gd name="T5" fmla="*/ 4402 h 20000"/>
                  <a:gd name="T6" fmla="*/ 0 w 20000"/>
                  <a:gd name="T7" fmla="*/ 0 h 20000"/>
                  <a:gd name="T8" fmla="*/ 19801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944"/>
                    </a:lnTo>
                    <a:lnTo>
                      <a:pt x="0" y="19944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Freeform 148"/>
              <p:cNvSpPr>
                <a:spLocks/>
              </p:cNvSpPr>
              <p:nvPr/>
            </p:nvSpPr>
            <p:spPr bwMode="auto">
              <a:xfrm>
                <a:off x="203" y="14949"/>
                <a:ext cx="19594" cy="2669"/>
              </a:xfrm>
              <a:custGeom>
                <a:avLst/>
                <a:gdLst>
                  <a:gd name="T0" fmla="*/ 18034 w 20000"/>
                  <a:gd name="T1" fmla="*/ 0 h 20000"/>
                  <a:gd name="T2" fmla="*/ 18034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8034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692"/>
                    </a:lnTo>
                    <a:lnTo>
                      <a:pt x="0" y="19692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Rectangle 149"/>
              <p:cNvSpPr>
                <a:spLocks noChangeArrowheads="1"/>
              </p:cNvSpPr>
              <p:nvPr/>
            </p:nvSpPr>
            <p:spPr bwMode="auto">
              <a:xfrm>
                <a:off x="5176" y="6489"/>
                <a:ext cx="9630" cy="11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000">
                    <a:solidFill>
                      <a:srgbClr val="000000"/>
                    </a:solidFill>
                    <a:ea typeface="Mincho" charset="-128"/>
                  </a:rPr>
                  <a:t>Disk</a:t>
                </a:r>
                <a:endParaRPr lang="en-US" altLang="en-US" sz="1200">
                  <a:solidFill>
                    <a:srgbClr val="000000"/>
                  </a:solidFill>
                  <a:ea typeface="Mincho" charset="-128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400">
                  <a:ea typeface="Mincho" charset="-128"/>
                </a:endParaRPr>
              </a:p>
            </p:txBody>
          </p:sp>
          <p:sp>
            <p:nvSpPr>
              <p:cNvPr id="56" name="Freeform 150"/>
              <p:cNvSpPr>
                <a:spLocks/>
              </p:cNvSpPr>
              <p:nvPr/>
            </p:nvSpPr>
            <p:spPr bwMode="auto">
              <a:xfrm>
                <a:off x="166" y="2095"/>
                <a:ext cx="19742" cy="2752"/>
              </a:xfrm>
              <a:custGeom>
                <a:avLst/>
                <a:gdLst>
                  <a:gd name="T0" fmla="*/ 18725 w 20000"/>
                  <a:gd name="T1" fmla="*/ 0 h 20000"/>
                  <a:gd name="T2" fmla="*/ 18725 w 20000"/>
                  <a:gd name="T3" fmla="*/ 1 h 20000"/>
                  <a:gd name="T4" fmla="*/ 0 w 20000"/>
                  <a:gd name="T5" fmla="*/ 1 h 20000"/>
                  <a:gd name="T6" fmla="*/ 0 w 20000"/>
                  <a:gd name="T7" fmla="*/ 0 h 20000"/>
                  <a:gd name="T8" fmla="*/ 18725 w 20000"/>
                  <a:gd name="T9" fmla="*/ 0 h 200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000" h="20000">
                    <a:moveTo>
                      <a:pt x="19981" y="0"/>
                    </a:moveTo>
                    <a:lnTo>
                      <a:pt x="19981" y="19701"/>
                    </a:lnTo>
                    <a:lnTo>
                      <a:pt x="0" y="19701"/>
                    </a:lnTo>
                    <a:lnTo>
                      <a:pt x="0" y="0"/>
                    </a:lnTo>
                    <a:lnTo>
                      <a:pt x="19981" y="0"/>
                    </a:lnTo>
                    <a:close/>
                  </a:path>
                </a:pathLst>
              </a:custGeom>
              <a:solidFill>
                <a:srgbClr val="4DB3E6"/>
              </a:solidFill>
              <a:ln w="3175">
                <a:solidFill>
                  <a:srgbClr val="4DB3E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Oval 151"/>
              <p:cNvSpPr>
                <a:spLocks noChangeArrowheads="1"/>
              </p:cNvSpPr>
              <p:nvPr/>
            </p:nvSpPr>
            <p:spPr bwMode="auto">
              <a:xfrm>
                <a:off x="0" y="1"/>
                <a:ext cx="19982" cy="4969"/>
              </a:xfrm>
              <a:prstGeom prst="ellips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GB" altLang="en-US" sz="1800"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50" name="Freeform 152"/>
            <p:cNvSpPr>
              <a:spLocks/>
            </p:cNvSpPr>
            <p:nvPr/>
          </p:nvSpPr>
          <p:spPr bwMode="auto">
            <a:xfrm>
              <a:off x="3018" y="2669"/>
              <a:ext cx="0" cy="192"/>
            </a:xfrm>
            <a:custGeom>
              <a:avLst/>
              <a:gdLst>
                <a:gd name="T0" fmla="*/ 0 w 20000"/>
                <a:gd name="T1" fmla="*/ 0 h 20000"/>
                <a:gd name="T2" fmla="*/ 0 w 20000"/>
                <a:gd name="T3" fmla="*/ 0 h 20000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20000" h="20000">
                  <a:moveTo>
                    <a:pt x="0" y="0"/>
                  </a:moveTo>
                  <a:lnTo>
                    <a:pt x="0" y="19958"/>
                  </a:ln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 type="triangle" w="med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58577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761" y="374729"/>
            <a:ext cx="8911687" cy="1280890"/>
          </a:xfrm>
        </p:spPr>
        <p:txBody>
          <a:bodyPr/>
          <a:lstStyle/>
          <a:p>
            <a:r>
              <a:rPr lang="en-US" dirty="0"/>
              <a:t>What is C++?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09" y="1537854"/>
            <a:ext cx="9980612" cy="4862946"/>
          </a:xfrm>
        </p:spPr>
        <p:txBody>
          <a:bodyPr/>
          <a:lstStyle/>
          <a:p>
            <a:r>
              <a:rPr lang="en-US" sz="2400" dirty="0"/>
              <a:t>C++ is a cross-platform language that can be used to create high-performance applications.</a:t>
            </a:r>
          </a:p>
          <a:p>
            <a:r>
              <a:rPr lang="en-US" sz="2400" dirty="0"/>
              <a:t>C++ was developed by Bjarne </a:t>
            </a:r>
            <a:r>
              <a:rPr lang="en-US" sz="2400" dirty="0" err="1"/>
              <a:t>Stroustrup</a:t>
            </a:r>
            <a:r>
              <a:rPr lang="en-US" sz="2400" dirty="0"/>
              <a:t>, as an extension to the </a:t>
            </a:r>
            <a:r>
              <a:rPr lang="en-US" sz="2400" dirty="0">
                <a:hlinkClick r:id="rId2"/>
              </a:rPr>
              <a:t>C language</a:t>
            </a:r>
            <a:r>
              <a:rPr lang="en-US" sz="2400" dirty="0"/>
              <a:t>.</a:t>
            </a:r>
          </a:p>
          <a:p>
            <a:r>
              <a:rPr lang="en-US" sz="2400" dirty="0"/>
              <a:t>C++ gives programmers a high level of control over system resources and memory.</a:t>
            </a:r>
          </a:p>
          <a:p>
            <a:r>
              <a:rPr lang="en-US" sz="2400" dirty="0"/>
              <a:t>The language was updated 4 major times in 2011, 2014, 2017, and 2020 to C++11, C++14, C++17, C++20.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718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526" y="416291"/>
            <a:ext cx="4098820" cy="816763"/>
          </a:xfrm>
        </p:spPr>
        <p:txBody>
          <a:bodyPr>
            <a:normAutofit fontScale="90000"/>
          </a:bodyPr>
          <a:lstStyle/>
          <a:p>
            <a:r>
              <a:rPr lang="en-US" dirty="0"/>
              <a:t>Why Use C++?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8526" y="1530926"/>
            <a:ext cx="10460182" cy="5063837"/>
          </a:xfrm>
        </p:spPr>
        <p:txBody>
          <a:bodyPr>
            <a:normAutofit/>
          </a:bodyPr>
          <a:lstStyle/>
          <a:p>
            <a:r>
              <a:rPr lang="en-US" sz="2400" dirty="0"/>
              <a:t>C++ is one of the world's most popular programming languages.</a:t>
            </a:r>
          </a:p>
          <a:p>
            <a:r>
              <a:rPr lang="en-US" sz="2400" dirty="0"/>
              <a:t>C++ can be found in today's operating systems, Graphical User Interfaces, and embedded systems.</a:t>
            </a:r>
          </a:p>
          <a:p>
            <a:r>
              <a:rPr lang="en-US" sz="2400" dirty="0"/>
              <a:t>C++ is an object-oriented programming language which gives a clear structure to programs and allows code to be reused, lowering development costs.</a:t>
            </a:r>
          </a:p>
          <a:p>
            <a:r>
              <a:rPr lang="en-US" sz="2400" dirty="0"/>
              <a:t>C++ is portable and can be used to develop applications that can be adapted to multiple platforms.</a:t>
            </a:r>
          </a:p>
          <a:p>
            <a:r>
              <a:rPr lang="en-US" sz="2400" dirty="0"/>
              <a:t>C++ is fun and easy to learn!</a:t>
            </a:r>
          </a:p>
          <a:p>
            <a:r>
              <a:rPr lang="en-US" sz="2400" dirty="0"/>
              <a:t>As C++ is close to </a:t>
            </a:r>
            <a:r>
              <a:rPr lang="en-US" sz="2400" dirty="0">
                <a:hlinkClick r:id="rId2"/>
              </a:rPr>
              <a:t>C</a:t>
            </a:r>
            <a:r>
              <a:rPr lang="en-US" sz="2400" dirty="0"/>
              <a:t>, </a:t>
            </a:r>
            <a:r>
              <a:rPr lang="en-US" sz="2400" dirty="0">
                <a:hlinkClick r:id="rId3"/>
              </a:rPr>
              <a:t>C#</a:t>
            </a:r>
            <a:r>
              <a:rPr lang="en-US" sz="2400" dirty="0"/>
              <a:t> and </a:t>
            </a:r>
            <a:r>
              <a:rPr lang="en-US" sz="2400" dirty="0">
                <a:hlinkClick r:id="rId4"/>
              </a:rPr>
              <a:t>Java</a:t>
            </a:r>
            <a:r>
              <a:rPr lang="en-US" sz="2400" dirty="0"/>
              <a:t>, it makes it easy for programmers to switch to C++ or vice versa.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323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1143" y="444001"/>
            <a:ext cx="8911687" cy="80290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Difference between C and C++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085" y="1551709"/>
            <a:ext cx="8915400" cy="3777622"/>
          </a:xfrm>
        </p:spPr>
        <p:txBody>
          <a:bodyPr/>
          <a:lstStyle/>
          <a:p>
            <a:pPr algn="just"/>
            <a:r>
              <a:rPr lang="en-US" sz="3200" dirty="0"/>
              <a:t>C++ was developed as an extension of </a:t>
            </a:r>
            <a:r>
              <a:rPr lang="en-US" sz="3200" dirty="0">
                <a:hlinkClick r:id="rId2"/>
              </a:rPr>
              <a:t>C</a:t>
            </a:r>
            <a:r>
              <a:rPr lang="en-US" sz="3200" dirty="0"/>
              <a:t>, and both languages have almost the same syntax.</a:t>
            </a:r>
          </a:p>
          <a:p>
            <a:pPr algn="just"/>
            <a:r>
              <a:rPr lang="en-US" sz="3200" dirty="0"/>
              <a:t>The main difference between C and C++ is that C++ support classes and objects, while C does not.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927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8998" y="721092"/>
            <a:ext cx="3724748" cy="83061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C++ Get Started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315" y="1657878"/>
            <a:ext cx="10899776" cy="5200122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To start using C++, you need two things:</a:t>
            </a:r>
          </a:p>
          <a:p>
            <a:pPr lvl="1" algn="just"/>
            <a:r>
              <a:rPr lang="en-US" sz="2400" dirty="0"/>
              <a:t>A text editor, like Notepad, to write C++ code</a:t>
            </a:r>
          </a:p>
          <a:p>
            <a:pPr lvl="1" algn="just"/>
            <a:r>
              <a:rPr lang="en-US" sz="2400" dirty="0"/>
              <a:t>A compiler, like GCC, to translate the C++ code into a language that the computer will understand</a:t>
            </a:r>
          </a:p>
          <a:p>
            <a:pPr algn="just"/>
            <a:r>
              <a:rPr lang="en-US" sz="3200" dirty="0"/>
              <a:t>There are many text editors and compilers to choose from. In this course, we will use an 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4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7653" y="540983"/>
            <a:ext cx="4639148" cy="89989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C++ Install IDE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083" y="1551710"/>
            <a:ext cx="9408825" cy="3777622"/>
          </a:xfrm>
        </p:spPr>
        <p:txBody>
          <a:bodyPr/>
          <a:lstStyle/>
          <a:p>
            <a:pPr algn="just"/>
            <a:r>
              <a:rPr lang="en-US" sz="2400" dirty="0"/>
              <a:t>An IDE (Integrated Development Environment) is used to edit AND compile the code.</a:t>
            </a:r>
          </a:p>
          <a:p>
            <a:pPr algn="just"/>
            <a:r>
              <a:rPr lang="en-US" sz="2400" dirty="0"/>
              <a:t>Popular IDE's include Code::Blocks, Eclipse, and Visual Studio. These are all free, and they can be used to both edit and debug C++ code.</a:t>
            </a:r>
          </a:p>
          <a:p>
            <a:pPr marL="0" indent="0" algn="just">
              <a:buNone/>
            </a:pPr>
            <a:endParaRPr lang="en-US" sz="2400" b="1" dirty="0"/>
          </a:p>
          <a:p>
            <a:pPr marL="0" indent="0" algn="just">
              <a:buNone/>
            </a:pPr>
            <a:r>
              <a:rPr lang="en-US" sz="2400" b="1" dirty="0"/>
              <a:t>Note:</a:t>
            </a:r>
            <a:r>
              <a:rPr lang="en-US" sz="2400" dirty="0"/>
              <a:t> Web-based IDE's can work as well, but functionality is limited.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216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44472"/>
          </a:xfrm>
        </p:spPr>
        <p:txBody>
          <a:bodyPr/>
          <a:lstStyle/>
          <a:p>
            <a:r>
              <a:rPr lang="en-US" b="1" dirty="0"/>
              <a:t>Let's create our first C++ file.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3249" y="1745673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#include &lt;</a:t>
            </a:r>
            <a:r>
              <a:rPr lang="en-US" sz="2800" dirty="0" err="1"/>
              <a:t>iostream</a:t>
            </a:r>
            <a:r>
              <a:rPr lang="en-US" sz="2800" dirty="0"/>
              <a:t>&gt;</a:t>
            </a:r>
            <a:br>
              <a:rPr lang="en-US" sz="2800" dirty="0"/>
            </a:br>
            <a:r>
              <a:rPr lang="en-US" sz="2800" dirty="0"/>
              <a:t>using namespace </a:t>
            </a:r>
            <a:r>
              <a:rPr lang="en-US" sz="2800" dirty="0" err="1"/>
              <a:t>std</a:t>
            </a:r>
            <a:r>
              <a:rPr lang="en-US" sz="2800" dirty="0"/>
              <a:t>;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 err="1"/>
              <a:t>int</a:t>
            </a:r>
            <a:r>
              <a:rPr lang="en-US" sz="2800" dirty="0"/>
              <a:t> main() {</a:t>
            </a:r>
            <a:br>
              <a:rPr lang="en-US" sz="2800" dirty="0"/>
            </a:br>
            <a:r>
              <a:rPr lang="en-US" sz="2800" dirty="0"/>
              <a:t>  </a:t>
            </a:r>
            <a:r>
              <a:rPr lang="en-US" sz="2800" dirty="0" err="1"/>
              <a:t>cout</a:t>
            </a:r>
            <a:r>
              <a:rPr lang="en-US" sz="2800" dirty="0"/>
              <a:t> &lt;&lt; "Hello World!";</a:t>
            </a:r>
            <a:br>
              <a:rPr lang="en-US" sz="2800" dirty="0"/>
            </a:br>
            <a:r>
              <a:rPr lang="en-US" sz="2800" dirty="0"/>
              <a:t>  return 0;</a:t>
            </a:r>
            <a:br>
              <a:rPr lang="en-US" sz="2800" dirty="0"/>
            </a:br>
            <a:r>
              <a:rPr lang="en-US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26103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965" y="284475"/>
            <a:ext cx="8911687" cy="786679"/>
          </a:xfrm>
        </p:spPr>
        <p:txBody>
          <a:bodyPr/>
          <a:lstStyle/>
          <a:p>
            <a:r>
              <a:rPr lang="en-US" dirty="0"/>
              <a:t>What is Programming?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6252" y="1402080"/>
            <a:ext cx="8915400" cy="870857"/>
          </a:xfrm>
        </p:spPr>
        <p:txBody>
          <a:bodyPr/>
          <a:lstStyle/>
          <a:p>
            <a:r>
              <a:rPr lang="en-US" dirty="0"/>
              <a:t>A sequence of instructions to perform a task</a:t>
            </a:r>
          </a:p>
          <a:p>
            <a:r>
              <a:rPr lang="en-US" dirty="0"/>
              <a:t>Tool to Communicate with computer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161" y="2980509"/>
            <a:ext cx="4836158" cy="362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8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2" y="291007"/>
            <a:ext cx="8911687" cy="845462"/>
          </a:xfrm>
        </p:spPr>
        <p:txBody>
          <a:bodyPr/>
          <a:lstStyle/>
          <a:p>
            <a:r>
              <a:rPr lang="en-US" dirty="0"/>
              <a:t>What is Computer Language?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8754" y="1571897"/>
            <a:ext cx="8915400" cy="844732"/>
          </a:xfrm>
        </p:spPr>
        <p:txBody>
          <a:bodyPr/>
          <a:lstStyle/>
          <a:p>
            <a:r>
              <a:rPr lang="en-US" dirty="0"/>
              <a:t>A "</a:t>
            </a:r>
            <a:r>
              <a:rPr lang="en-US" b="1" dirty="0"/>
              <a:t>computer language</a:t>
            </a:r>
            <a:r>
              <a:rPr lang="en-US" dirty="0"/>
              <a:t>," also known as a </a:t>
            </a:r>
            <a:r>
              <a:rPr lang="en-US" b="1" dirty="0"/>
              <a:t>programming language</a:t>
            </a:r>
            <a:r>
              <a:rPr lang="en-US" dirty="0"/>
              <a:t>, is a formal system used to communicate with computer.</a:t>
            </a:r>
          </a:p>
        </p:txBody>
      </p:sp>
    </p:spTree>
    <p:extLst>
      <p:ext uri="{BB962C8B-B14F-4D97-AF65-F5344CB8AC3E}">
        <p14:creationId xmlns:p14="http://schemas.microsoft.com/office/powerpoint/2010/main" val="128790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153" y="323664"/>
            <a:ext cx="9255087" cy="786679"/>
          </a:xfrm>
        </p:spPr>
        <p:txBody>
          <a:bodyPr/>
          <a:lstStyle/>
          <a:p>
            <a:r>
              <a:rPr lang="en-US" dirty="0"/>
              <a:t>Why do we study Computer Language?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076993" y="1338942"/>
            <a:ext cx="2664823" cy="111034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Software</a:t>
            </a:r>
          </a:p>
        </p:txBody>
      </p:sp>
      <p:sp>
        <p:nvSpPr>
          <p:cNvPr id="6" name="Down Arrow 5"/>
          <p:cNvSpPr/>
          <p:nvPr/>
        </p:nvSpPr>
        <p:spPr>
          <a:xfrm>
            <a:off x="3184045" y="2553789"/>
            <a:ext cx="496388" cy="1293222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992032" y="3951515"/>
            <a:ext cx="2749784" cy="1149532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Develop by Human</a:t>
            </a:r>
          </a:p>
        </p:txBody>
      </p:sp>
      <p:sp>
        <p:nvSpPr>
          <p:cNvPr id="8" name="Right Arrow 7"/>
          <p:cNvSpPr/>
          <p:nvPr/>
        </p:nvSpPr>
        <p:spPr>
          <a:xfrm>
            <a:off x="4990011" y="4389120"/>
            <a:ext cx="1446685" cy="496389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844937" y="3951515"/>
            <a:ext cx="2416628" cy="129975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Computer Language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844937" y="1338941"/>
            <a:ext cx="2416628" cy="111034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Computer</a:t>
            </a:r>
          </a:p>
        </p:txBody>
      </p:sp>
      <p:sp>
        <p:nvSpPr>
          <p:cNvPr id="11" name="Left Arrow 10"/>
          <p:cNvSpPr/>
          <p:nvPr/>
        </p:nvSpPr>
        <p:spPr>
          <a:xfrm>
            <a:off x="4990011" y="1619794"/>
            <a:ext cx="1446685" cy="509452"/>
          </a:xfrm>
          <a:prstGeom prst="lef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4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531" y="401842"/>
            <a:ext cx="10038124" cy="619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18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660864" y="809624"/>
            <a:ext cx="10531136" cy="6048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/>
            <a:r>
              <a:rPr lang="en-US" altLang="en-US" sz="3200" dirty="0"/>
              <a:t>Machine language</a:t>
            </a:r>
          </a:p>
          <a:p>
            <a:pPr marL="1295400" lvl="2" indent="-381000"/>
            <a:r>
              <a:rPr lang="en-US" altLang="en-US" sz="2400" dirty="0"/>
              <a:t>Only language computer directly understands</a:t>
            </a:r>
          </a:p>
          <a:p>
            <a:pPr marL="1295400" lvl="2" indent="-381000"/>
            <a:r>
              <a:rPr lang="en-US" altLang="en-US" sz="2400" dirty="0"/>
              <a:t>Defined by hardware design</a:t>
            </a:r>
          </a:p>
          <a:p>
            <a:pPr marL="1752600" lvl="3" indent="-381000"/>
            <a:r>
              <a:rPr lang="en-US" altLang="en-US" sz="2000" dirty="0"/>
              <a:t>Machine-dependent</a:t>
            </a:r>
          </a:p>
          <a:p>
            <a:pPr marL="1295400" lvl="2" indent="-381000"/>
            <a:r>
              <a:rPr lang="en-US" altLang="en-US" sz="2400" dirty="0"/>
              <a:t>Generally consist of strings of numbers</a:t>
            </a:r>
          </a:p>
          <a:p>
            <a:pPr marL="1752600" lvl="3" indent="-381000"/>
            <a:r>
              <a:rPr lang="en-US" altLang="en-US" sz="2000" dirty="0"/>
              <a:t>Ultimately 0s and 1s</a:t>
            </a:r>
          </a:p>
          <a:p>
            <a:pPr marL="1295400" lvl="2" indent="-381000"/>
            <a:r>
              <a:rPr lang="en-US" altLang="en-US" sz="2400" dirty="0"/>
              <a:t>Instruct computers to perform elementary operations</a:t>
            </a:r>
          </a:p>
          <a:p>
            <a:pPr marL="1752600" lvl="3" indent="-381000"/>
            <a:r>
              <a:rPr lang="en-US" altLang="en-US" sz="2000" dirty="0"/>
              <a:t>One at a time</a:t>
            </a:r>
          </a:p>
          <a:p>
            <a:pPr marL="914400" lvl="2" indent="0">
              <a:buNone/>
            </a:pPr>
            <a:r>
              <a:rPr lang="en-US" altLang="en-US" sz="2400" dirty="0"/>
              <a:t>Example:</a:t>
            </a:r>
          </a:p>
          <a:p>
            <a:pPr marL="1752600" lvl="3" indent="-381000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+1300042774</a:t>
            </a:r>
            <a:br>
              <a:rPr lang="en-US" altLang="en-US" sz="2000" b="1" dirty="0">
                <a:latin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</a:rPr>
              <a:t>+1400593419</a:t>
            </a:r>
            <a:br>
              <a:rPr lang="en-US" altLang="en-US" sz="2000" b="1" dirty="0">
                <a:latin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</a:rPr>
              <a:t>+1200274027</a:t>
            </a:r>
          </a:p>
        </p:txBody>
      </p:sp>
    </p:spTree>
    <p:extLst>
      <p:ext uri="{BB962C8B-B14F-4D97-AF65-F5344CB8AC3E}">
        <p14:creationId xmlns:p14="http://schemas.microsoft.com/office/powerpoint/2010/main" val="250946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00213" y="528638"/>
            <a:ext cx="9372600" cy="59864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/>
            <a:r>
              <a:rPr lang="en-US" altLang="en-US" sz="3200" dirty="0"/>
              <a:t>Assembly language</a:t>
            </a:r>
          </a:p>
          <a:p>
            <a:pPr marL="1295400" lvl="2" indent="-381000"/>
            <a:r>
              <a:rPr lang="en-US" altLang="en-US" sz="2400" dirty="0"/>
              <a:t>English-like abbreviations representing elementary computer operations </a:t>
            </a:r>
          </a:p>
          <a:p>
            <a:pPr marL="1295400" lvl="2" indent="-381000"/>
            <a:r>
              <a:rPr lang="en-US" altLang="en-US" sz="2400" dirty="0"/>
              <a:t>Clearer to humans</a:t>
            </a:r>
          </a:p>
          <a:p>
            <a:pPr marL="1295400" lvl="2" indent="-381000"/>
            <a:r>
              <a:rPr lang="en-US" altLang="en-US" sz="2400" dirty="0"/>
              <a:t>Incomprehensible to computers</a:t>
            </a:r>
          </a:p>
          <a:p>
            <a:pPr marL="1752600" lvl="3" indent="-381000"/>
            <a:r>
              <a:rPr lang="en-US" altLang="en-US" sz="2000" dirty="0"/>
              <a:t>Translator programs (assemblers)</a:t>
            </a:r>
          </a:p>
          <a:p>
            <a:pPr marL="2209800" lvl="4" indent="-381000"/>
            <a:r>
              <a:rPr lang="en-US" altLang="en-US" sz="2000" dirty="0"/>
              <a:t>Convert to machine language</a:t>
            </a:r>
          </a:p>
          <a:p>
            <a:pPr marL="1295400" lvl="2" indent="-381000"/>
            <a:r>
              <a:rPr lang="en-US" altLang="en-US" sz="2400" dirty="0"/>
              <a:t>Example:</a:t>
            </a:r>
            <a:r>
              <a:rPr lang="en-US" altLang="en-US" sz="2400" b="1" dirty="0">
                <a:latin typeface="Times" panose="02020603050405020304" pitchFamily="18" charset="0"/>
              </a:rPr>
              <a:t> </a:t>
            </a:r>
          </a:p>
          <a:p>
            <a:pPr marL="1752600" lvl="3" indent="-381000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LOAD	BASEPAY</a:t>
            </a:r>
            <a:br>
              <a:rPr lang="en-US" altLang="en-US" sz="2000" b="1" dirty="0">
                <a:latin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</a:rPr>
              <a:t>ADD 	OVERPAY</a:t>
            </a:r>
            <a:br>
              <a:rPr lang="en-US" altLang="en-US" sz="2000" b="1" dirty="0">
                <a:latin typeface="Courier New" panose="02070309020205020404" pitchFamily="49" charset="0"/>
              </a:rPr>
            </a:br>
            <a:r>
              <a:rPr lang="en-US" altLang="en-US" sz="2000" b="1" dirty="0">
                <a:latin typeface="Courier New" panose="02070309020205020404" pitchFamily="49" charset="0"/>
              </a:rPr>
              <a:t>STORE 	GROSSPAY</a:t>
            </a:r>
          </a:p>
          <a:p>
            <a:pPr marL="533400" indent="-533400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783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673606" y="194829"/>
            <a:ext cx="9756394" cy="6289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/>
            <a:r>
              <a:rPr lang="en-US" altLang="en-US" sz="3200" dirty="0"/>
              <a:t>High-level languages </a:t>
            </a:r>
          </a:p>
          <a:p>
            <a:pPr marL="1295400" lvl="2" indent="-381000"/>
            <a:r>
              <a:rPr lang="en-US" altLang="en-US" sz="2400" dirty="0"/>
              <a:t>Similar to everyday English, use common mathematical notations</a:t>
            </a:r>
          </a:p>
          <a:p>
            <a:pPr marL="1295400" lvl="2" indent="-381000"/>
            <a:r>
              <a:rPr lang="en-US" altLang="en-US" sz="2400" dirty="0"/>
              <a:t>Single statements accomplish substantial tasks</a:t>
            </a:r>
          </a:p>
          <a:p>
            <a:pPr marL="1752600" lvl="3" indent="-381000"/>
            <a:r>
              <a:rPr lang="en-US" altLang="en-US" sz="2000" dirty="0"/>
              <a:t>Assembly language requires many instructions to accomplish simple tasks</a:t>
            </a:r>
          </a:p>
          <a:p>
            <a:pPr marL="1295400" lvl="2" indent="-381000"/>
            <a:r>
              <a:rPr lang="en-US" altLang="en-US" sz="2400" dirty="0"/>
              <a:t>Translator programs (compilers)</a:t>
            </a:r>
          </a:p>
          <a:p>
            <a:pPr marL="1752600" lvl="3" indent="-381000"/>
            <a:r>
              <a:rPr lang="en-US" altLang="en-US" sz="2000" dirty="0"/>
              <a:t>Convert to machine language</a:t>
            </a:r>
          </a:p>
          <a:p>
            <a:pPr marL="1295400" lvl="2" indent="-381000"/>
            <a:r>
              <a:rPr lang="en-US" altLang="en-US" sz="2400" dirty="0"/>
              <a:t>Interpreter programs</a:t>
            </a:r>
          </a:p>
          <a:p>
            <a:pPr marL="1752600" lvl="3" indent="-381000"/>
            <a:r>
              <a:rPr lang="en-US" altLang="en-US" sz="2000" dirty="0"/>
              <a:t>Directly execute high-level language programs</a:t>
            </a:r>
          </a:p>
          <a:p>
            <a:pPr marL="1295400" lvl="2" indent="-381000"/>
            <a:r>
              <a:rPr lang="en-US" altLang="en-US" sz="2400" dirty="0"/>
              <a:t>Example:</a:t>
            </a:r>
          </a:p>
          <a:p>
            <a:pPr marL="1752600" lvl="3" indent="-381000"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grossPay</a:t>
            </a:r>
            <a:r>
              <a:rPr lang="en-US" altLang="en-US" sz="2000" b="1" dirty="0"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basePay</a:t>
            </a:r>
            <a:r>
              <a:rPr lang="en-US" altLang="en-US" sz="2000" b="1" dirty="0">
                <a:latin typeface="Courier New" panose="02070309020205020404" pitchFamily="49" charset="0"/>
              </a:rPr>
              <a:t> +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overTimePay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7693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375" y="990600"/>
            <a:ext cx="695325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48984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3089</TotalTime>
  <Words>761</Words>
  <Application>Microsoft Office PowerPoint</Application>
  <PresentationFormat>Widescreen</PresentationFormat>
  <Paragraphs>131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AvantGarde</vt:lpstr>
      <vt:lpstr>Century Gothic</vt:lpstr>
      <vt:lpstr>Courier</vt:lpstr>
      <vt:lpstr>Courier New</vt:lpstr>
      <vt:lpstr>Mincho</vt:lpstr>
      <vt:lpstr>Times</vt:lpstr>
      <vt:lpstr>Times New Roman</vt:lpstr>
      <vt:lpstr>Verdana</vt:lpstr>
      <vt:lpstr>Wingdings 3</vt:lpstr>
      <vt:lpstr>Wisp</vt:lpstr>
      <vt:lpstr>Fundamental of Programming </vt:lpstr>
      <vt:lpstr>What is Programming?</vt:lpstr>
      <vt:lpstr>What is Computer Language?</vt:lpstr>
      <vt:lpstr>Why do we study Computer Language?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Basics of a Typical C++ Environment</vt:lpstr>
      <vt:lpstr>What is C++? </vt:lpstr>
      <vt:lpstr>Why Use C++? </vt:lpstr>
      <vt:lpstr>Difference between C and C++ </vt:lpstr>
      <vt:lpstr>C++ Get Started </vt:lpstr>
      <vt:lpstr>C++ Install IDE </vt:lpstr>
      <vt:lpstr>Let's create our first C++ file.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of Programming</dc:title>
  <dc:creator>Dell</dc:creator>
  <cp:lastModifiedBy>Hammad Ali</cp:lastModifiedBy>
  <cp:revision>32</cp:revision>
  <dcterms:created xsi:type="dcterms:W3CDTF">2023-10-18T06:09:16Z</dcterms:created>
  <dcterms:modified xsi:type="dcterms:W3CDTF">2023-11-02T16:42:49Z</dcterms:modified>
</cp:coreProperties>
</file>